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3" r:id="rId16"/>
    <p:sldId id="275" r:id="rId17"/>
    <p:sldId id="278" r:id="rId18"/>
    <p:sldId id="282" r:id="rId19"/>
    <p:sldId id="284"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Lucida Sans Unicode" pitchFamily="34" charset="0"/>
        <a:ea typeface="+mn-ea"/>
        <a:cs typeface="Arial" charset="0"/>
      </a:defRPr>
    </a:lvl1pPr>
    <a:lvl2pPr marL="457200" algn="l" rtl="0" fontAlgn="base">
      <a:spcBef>
        <a:spcPct val="0"/>
      </a:spcBef>
      <a:spcAft>
        <a:spcPct val="0"/>
      </a:spcAft>
      <a:defRPr kern="1200">
        <a:solidFill>
          <a:schemeClr val="tx1"/>
        </a:solidFill>
        <a:latin typeface="Lucida Sans Unicode" pitchFamily="34" charset="0"/>
        <a:ea typeface="+mn-ea"/>
        <a:cs typeface="Arial" charset="0"/>
      </a:defRPr>
    </a:lvl2pPr>
    <a:lvl3pPr marL="914400" algn="l" rtl="0" fontAlgn="base">
      <a:spcBef>
        <a:spcPct val="0"/>
      </a:spcBef>
      <a:spcAft>
        <a:spcPct val="0"/>
      </a:spcAft>
      <a:defRPr kern="1200">
        <a:solidFill>
          <a:schemeClr val="tx1"/>
        </a:solidFill>
        <a:latin typeface="Lucida Sans Unicode" pitchFamily="34" charset="0"/>
        <a:ea typeface="+mn-ea"/>
        <a:cs typeface="Arial" charset="0"/>
      </a:defRPr>
    </a:lvl3pPr>
    <a:lvl4pPr marL="1371600" algn="l" rtl="0" fontAlgn="base">
      <a:spcBef>
        <a:spcPct val="0"/>
      </a:spcBef>
      <a:spcAft>
        <a:spcPct val="0"/>
      </a:spcAft>
      <a:defRPr kern="1200">
        <a:solidFill>
          <a:schemeClr val="tx1"/>
        </a:solidFill>
        <a:latin typeface="Lucida Sans Unicode" pitchFamily="34" charset="0"/>
        <a:ea typeface="+mn-ea"/>
        <a:cs typeface="Arial" charset="0"/>
      </a:defRPr>
    </a:lvl4pPr>
    <a:lvl5pPr marL="1828800" algn="l" rtl="0" fontAlgn="base">
      <a:spcBef>
        <a:spcPct val="0"/>
      </a:spcBef>
      <a:spcAft>
        <a:spcPct val="0"/>
      </a:spcAft>
      <a:defRPr kern="1200">
        <a:solidFill>
          <a:schemeClr val="tx1"/>
        </a:solidFill>
        <a:latin typeface="Lucida Sans Unicode" pitchFamily="34" charset="0"/>
        <a:ea typeface="+mn-ea"/>
        <a:cs typeface="Arial" charset="0"/>
      </a:defRPr>
    </a:lvl5pPr>
    <a:lvl6pPr marL="2286000" algn="l" defTabSz="914400" rtl="0" eaLnBrk="1" latinLnBrk="0" hangingPunct="1">
      <a:defRPr kern="1200">
        <a:solidFill>
          <a:schemeClr val="tx1"/>
        </a:solidFill>
        <a:latin typeface="Lucida Sans Unicode" pitchFamily="34" charset="0"/>
        <a:ea typeface="+mn-ea"/>
        <a:cs typeface="Arial" charset="0"/>
      </a:defRPr>
    </a:lvl6pPr>
    <a:lvl7pPr marL="2743200" algn="l" defTabSz="914400" rtl="0" eaLnBrk="1" latinLnBrk="0" hangingPunct="1">
      <a:defRPr kern="1200">
        <a:solidFill>
          <a:schemeClr val="tx1"/>
        </a:solidFill>
        <a:latin typeface="Lucida Sans Unicode" pitchFamily="34" charset="0"/>
        <a:ea typeface="+mn-ea"/>
        <a:cs typeface="Arial" charset="0"/>
      </a:defRPr>
    </a:lvl7pPr>
    <a:lvl8pPr marL="3200400" algn="l" defTabSz="914400" rtl="0" eaLnBrk="1" latinLnBrk="0" hangingPunct="1">
      <a:defRPr kern="1200">
        <a:solidFill>
          <a:schemeClr val="tx1"/>
        </a:solidFill>
        <a:latin typeface="Lucida Sans Unicode" pitchFamily="34" charset="0"/>
        <a:ea typeface="+mn-ea"/>
        <a:cs typeface="Arial" charset="0"/>
      </a:defRPr>
    </a:lvl8pPr>
    <a:lvl9pPr marL="3657600" algn="l" defTabSz="914400" rtl="0" eaLnBrk="1" latinLnBrk="0" hangingPunct="1">
      <a:defRPr kern="1200">
        <a:solidFill>
          <a:schemeClr val="tx1"/>
        </a:solidFill>
        <a:latin typeface="Lucida Sans Unicode"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18"/>
            <p:cNvSpPr>
              <a:spLocks/>
            </p:cNvSpPr>
            <p:nvPr/>
          </p:nvSpPr>
          <p:spPr bwMode="auto">
            <a:xfrm>
              <a:off x="35443" y="5135526"/>
              <a:ext cx="9108557" cy="838200"/>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Lst>
          </p:spPr>
          <p:txBody>
            <a:bodyPr/>
            <a:lstStyle/>
            <a:p>
              <a:endParaRPr lang="id-ID"/>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A77BC217-BF9D-49C1-8108-62BB69BD3757}" type="datetimeFigureOut">
              <a:rPr lang="en-US"/>
              <a:pPr>
                <a:defRPr/>
              </a:pPr>
              <a:t>7/30/2016</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FF195E0C-0AD0-4EEE-9317-3DD38474BADE}" type="slidenum">
              <a:rPr lang="en-US"/>
              <a:pPr>
                <a:defRPr/>
              </a:pPr>
              <a:t>‹#›</a:t>
            </a:fld>
            <a:endParaRPr lang="en-US"/>
          </a:p>
        </p:txBody>
      </p:sp>
    </p:spTree>
    <p:extLst>
      <p:ext uri="{BB962C8B-B14F-4D97-AF65-F5344CB8AC3E}">
        <p14:creationId xmlns:p14="http://schemas.microsoft.com/office/powerpoint/2010/main" xmlns="" val="1301338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26DF7A9-0A22-4924-8AE7-D39DF8B751F0}" type="datetimeFigureOut">
              <a:rPr lang="en-US"/>
              <a:pPr>
                <a:defRPr/>
              </a:pPr>
              <a:t>7/30/2016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4B45241-5C68-4026-9110-93904E8B6ED1}" type="slidenum">
              <a:rPr lang="en-US"/>
              <a:pPr>
                <a:defRPr/>
              </a:pPr>
              <a:t>‹#›</a:t>
            </a:fld>
            <a:endParaRPr lang="en-US"/>
          </a:p>
        </p:txBody>
      </p:sp>
    </p:spTree>
    <p:extLst>
      <p:ext uri="{BB962C8B-B14F-4D97-AF65-F5344CB8AC3E}">
        <p14:creationId xmlns:p14="http://schemas.microsoft.com/office/powerpoint/2010/main" xmlns="" val="3904230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9B811E7-6C9D-4E85-AEAD-46FF0185C5FA}" type="datetimeFigureOut">
              <a:rPr lang="en-US"/>
              <a:pPr>
                <a:defRPr/>
              </a:pPr>
              <a:t>7/30/2016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12EAB02-8624-4B30-95AC-FE0C6CABA51B}" type="slidenum">
              <a:rPr lang="en-US"/>
              <a:pPr>
                <a:defRPr/>
              </a:pPr>
              <a:t>‹#›</a:t>
            </a:fld>
            <a:endParaRPr lang="en-US"/>
          </a:p>
        </p:txBody>
      </p:sp>
    </p:spTree>
    <p:extLst>
      <p:ext uri="{BB962C8B-B14F-4D97-AF65-F5344CB8AC3E}">
        <p14:creationId xmlns:p14="http://schemas.microsoft.com/office/powerpoint/2010/main" xmlns="" val="3200475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A3ABDCF7-A703-4A58-9D6A-4E7F3D664BED}" type="datetimeFigureOut">
              <a:rPr lang="en-US"/>
              <a:pPr>
                <a:defRPr/>
              </a:pPr>
              <a:t>7/30/2016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315D1D0-6CA8-46CE-B276-4D42B40DF989}" type="slidenum">
              <a:rPr lang="en-US"/>
              <a:pPr>
                <a:defRPr/>
              </a:pPr>
              <a:t>‹#›</a:t>
            </a:fld>
            <a:endParaRPr lang="en-US"/>
          </a:p>
        </p:txBody>
      </p:sp>
    </p:spTree>
    <p:extLst>
      <p:ext uri="{BB962C8B-B14F-4D97-AF65-F5344CB8AC3E}">
        <p14:creationId xmlns:p14="http://schemas.microsoft.com/office/powerpoint/2010/main" xmlns="" val="3646676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485D1905-A010-414C-B10E-1D812F58FDE1}" type="datetimeFigureOut">
              <a:rPr lang="en-US"/>
              <a:pPr>
                <a:defRPr/>
              </a:pPr>
              <a:t>7/30/2016</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D8B1B8E3-111C-4328-93D3-40265223A1EA}" type="slidenum">
              <a:rPr lang="en-US"/>
              <a:pPr>
                <a:defRPr/>
              </a:pPr>
              <a:t>‹#›</a:t>
            </a:fld>
            <a:endParaRPr lang="en-US"/>
          </a:p>
        </p:txBody>
      </p:sp>
    </p:spTree>
    <p:extLst>
      <p:ext uri="{BB962C8B-B14F-4D97-AF65-F5344CB8AC3E}">
        <p14:creationId xmlns:p14="http://schemas.microsoft.com/office/powerpoint/2010/main" xmlns="" val="328516685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D4EBB1C2-25DF-4AD8-AC3E-B2D42D221059}" type="datetimeFigureOut">
              <a:rPr lang="en-US"/>
              <a:pPr>
                <a:defRPr/>
              </a:pPr>
              <a:t>7/30/2016</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E8CA68D-B706-4E64-8AA7-EB68D0404641}" type="slidenum">
              <a:rPr lang="en-US"/>
              <a:pPr>
                <a:defRPr/>
              </a:pPr>
              <a:t>‹#›</a:t>
            </a:fld>
            <a:endParaRPr lang="en-US"/>
          </a:p>
        </p:txBody>
      </p:sp>
    </p:spTree>
    <p:extLst>
      <p:ext uri="{BB962C8B-B14F-4D97-AF65-F5344CB8AC3E}">
        <p14:creationId xmlns:p14="http://schemas.microsoft.com/office/powerpoint/2010/main" xmlns="" val="1884926177"/>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8A690443-D6B5-41DB-BD09-95E73889F40E}" type="datetimeFigureOut">
              <a:rPr lang="en-US"/>
              <a:pPr>
                <a:defRPr/>
              </a:pPr>
              <a:t>7/30/2016</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A5A2B097-2198-437B-AE52-2AFB737E96E1}" type="slidenum">
              <a:rPr lang="en-US"/>
              <a:pPr>
                <a:defRPr/>
              </a:pPr>
              <a:t>‹#›</a:t>
            </a:fld>
            <a:endParaRPr lang="en-US"/>
          </a:p>
        </p:txBody>
      </p:sp>
    </p:spTree>
    <p:extLst>
      <p:ext uri="{BB962C8B-B14F-4D97-AF65-F5344CB8AC3E}">
        <p14:creationId xmlns:p14="http://schemas.microsoft.com/office/powerpoint/2010/main" xmlns="" val="18984738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4CF7489A-8D55-430C-A9ED-AF1FFD51A167}" type="datetimeFigureOut">
              <a:rPr lang="en-US"/>
              <a:pPr>
                <a:defRPr/>
              </a:pPr>
              <a:t>7/30/2016</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8B92408E-CE9D-416A-8A3B-6743A2EF3EB7}" type="slidenum">
              <a:rPr lang="en-US"/>
              <a:pPr>
                <a:defRPr/>
              </a:pPr>
              <a:t>‹#›</a:t>
            </a:fld>
            <a:endParaRPr lang="en-US"/>
          </a:p>
        </p:txBody>
      </p:sp>
    </p:spTree>
    <p:extLst>
      <p:ext uri="{BB962C8B-B14F-4D97-AF65-F5344CB8AC3E}">
        <p14:creationId xmlns:p14="http://schemas.microsoft.com/office/powerpoint/2010/main" xmlns="" val="3081441155"/>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FCEE95E-9DB2-4767-91A3-81BE28E2D3B8}" type="datetimeFigureOut">
              <a:rPr lang="en-US"/>
              <a:pPr>
                <a:defRPr/>
              </a:pPr>
              <a:t>7/30/2016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6DC35935-A0E6-4818-9EDE-7B241B4677D2}" type="slidenum">
              <a:rPr lang="en-US"/>
              <a:pPr>
                <a:defRPr/>
              </a:pPr>
              <a:t>‹#›</a:t>
            </a:fld>
            <a:endParaRPr lang="en-US"/>
          </a:p>
        </p:txBody>
      </p:sp>
    </p:spTree>
    <p:extLst>
      <p:ext uri="{BB962C8B-B14F-4D97-AF65-F5344CB8AC3E}">
        <p14:creationId xmlns:p14="http://schemas.microsoft.com/office/powerpoint/2010/main" xmlns="" val="724563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C9E07EA2-7132-4948-8729-9CF62755EBF6}" type="datetimeFigureOut">
              <a:rPr lang="en-US"/>
              <a:pPr>
                <a:defRPr/>
              </a:pPr>
              <a:t>7/30/2016</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510E9E91-E882-43D6-BE5F-8E8F921D13F8}" type="slidenum">
              <a:rPr lang="en-US"/>
              <a:pPr>
                <a:defRPr/>
              </a:pPr>
              <a:t>‹#›</a:t>
            </a:fld>
            <a:endParaRPr lang="en-US"/>
          </a:p>
        </p:txBody>
      </p:sp>
    </p:spTree>
    <p:extLst>
      <p:ext uri="{BB962C8B-B14F-4D97-AF65-F5344CB8AC3E}">
        <p14:creationId xmlns:p14="http://schemas.microsoft.com/office/powerpoint/2010/main" xmlns="" val="292056144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15"/>
          <p:cNvSpPr>
            <a:spLocks/>
          </p:cNvSpPr>
          <p:nvPr/>
        </p:nvSpPr>
        <p:spPr bwMode="auto">
          <a:xfrm>
            <a:off x="485775" y="5938838"/>
            <a:ext cx="3690938" cy="933450"/>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Lst>
        </p:spPr>
        <p:txBody>
          <a:bodyPr/>
          <a:lstStyle/>
          <a:p>
            <a:endParaRPr lang="id-ID"/>
          </a:p>
        </p:txBody>
      </p:sp>
      <p:sp>
        <p:nvSpPr>
          <p:cNvPr id="7" name="Right Triangle 6"/>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7C50417D-D0A8-47BD-9638-C74605E6E6E6}" type="datetimeFigureOut">
              <a:rPr lang="en-US"/>
              <a:pPr>
                <a:defRPr/>
              </a:pPr>
              <a:t>7/30/2016</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30F5783B-2E32-4FBD-951C-722DB68A6F15}" type="slidenum">
              <a:rPr lang="en-US"/>
              <a:pPr>
                <a:defRPr/>
              </a:pPr>
              <a:t>‹#›</a:t>
            </a:fld>
            <a:endParaRPr lang="en-US"/>
          </a:p>
        </p:txBody>
      </p:sp>
    </p:spTree>
    <p:extLst>
      <p:ext uri="{BB962C8B-B14F-4D97-AF65-F5344CB8AC3E}">
        <p14:creationId xmlns:p14="http://schemas.microsoft.com/office/powerpoint/2010/main" xmlns="" val="186784876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027" name="Freeform 11"/>
          <p:cNvSpPr>
            <a:spLocks/>
          </p:cNvSpPr>
          <p:nvPr/>
        </p:nvSpPr>
        <p:spPr bwMode="auto">
          <a:xfrm>
            <a:off x="485775" y="5938838"/>
            <a:ext cx="3690938" cy="933450"/>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Lst>
        </p:spPr>
        <p:txBody>
          <a:bodyPr/>
          <a:lstStyle/>
          <a:p>
            <a:endParaRPr lang="id-ID"/>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BA7BEEB0-884C-4D21-A016-A0AA3062584F}" type="datetimeFigureOut">
              <a:rPr lang="en-US"/>
              <a:pPr>
                <a:defRPr/>
              </a:pPr>
              <a:t>7/30/2016</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E028D30A-A69F-4E77-A8AA-F527B01A2D0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703" r:id="rId2"/>
    <p:sldLayoutId id="2147483708" r:id="rId3"/>
    <p:sldLayoutId id="2147483709" r:id="rId4"/>
    <p:sldLayoutId id="2147483710" r:id="rId5"/>
    <p:sldLayoutId id="2147483711" r:id="rId6"/>
    <p:sldLayoutId id="2147483704" r:id="rId7"/>
    <p:sldLayoutId id="2147483712" r:id="rId8"/>
    <p:sldLayoutId id="2147483713" r:id="rId9"/>
    <p:sldLayoutId id="2147483705" r:id="rId10"/>
    <p:sldLayoutId id="2147483706"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merdeka.com/tag/j/jakarta/"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profil.merdeka.com/indonesia/a/agus-dermawan-wintarto-martowardojo/berit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590800"/>
            <a:ext cx="8229600" cy="1143000"/>
          </a:xfrm>
        </p:spPr>
        <p:txBody>
          <a:bodyPr>
            <a:normAutofit fontScale="90000"/>
          </a:bodyPr>
          <a:lstStyle/>
          <a:p>
            <a:pPr algn="ctr" fontAlgn="auto">
              <a:spcAft>
                <a:spcPts val="0"/>
              </a:spcAft>
              <a:defRPr/>
            </a:pPr>
            <a:r>
              <a:rPr lang="id-ID" dirty="0" smtClean="0"/>
              <a:t>MAKALAH</a:t>
            </a:r>
            <a:br>
              <a:rPr lang="id-ID" dirty="0" smtClean="0"/>
            </a:br>
            <a:r>
              <a:rPr lang="id-ID" dirty="0" smtClean="0"/>
              <a:t>EKONOMI MAKRO INDONESIA 2010-2016</a:t>
            </a:r>
            <a:endParaRPr lang="id-ID" dirty="0"/>
          </a:p>
        </p:txBody>
      </p:sp>
      <p:sp>
        <p:nvSpPr>
          <p:cNvPr id="3" name="Content Placeholder 2"/>
          <p:cNvSpPr>
            <a:spLocks noGrp="1"/>
          </p:cNvSpPr>
          <p:nvPr>
            <p:ph idx="1"/>
          </p:nvPr>
        </p:nvSpPr>
        <p:spPr>
          <a:xfrm>
            <a:off x="685799" y="1524000"/>
            <a:ext cx="7696200" cy="4525962"/>
          </a:xfrm>
        </p:spPr>
        <p:txBody>
          <a:bodyPr/>
          <a:lstStyle/>
          <a:p>
            <a:endParaRPr lang="id-ID" dirty="0"/>
          </a:p>
        </p:txBody>
      </p:sp>
    </p:spTree>
  </p:cSld>
  <p:clrMapOvr>
    <a:masterClrMapping/>
  </p:clrMapOvr>
  <p:transition spd="slow">
    <p:fade/>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109537" indent="0" algn="just">
              <a:buNone/>
            </a:pPr>
            <a:r>
              <a:rPr lang="id-ID" dirty="0" smtClean="0"/>
              <a:t>	Pertumbuhan </a:t>
            </a:r>
            <a:r>
              <a:rPr lang="id-ID" dirty="0"/>
              <a:t>ekonomi Indonesia </a:t>
            </a:r>
            <a:r>
              <a:rPr lang="en-US" dirty="0" err="1"/>
              <a:t>mengalami</a:t>
            </a:r>
            <a:r>
              <a:rPr lang="en-US" dirty="0"/>
              <a:t> </a:t>
            </a:r>
            <a:r>
              <a:rPr lang="en-US" dirty="0" err="1"/>
              <a:t>penurunan</a:t>
            </a:r>
            <a:r>
              <a:rPr lang="en-US" dirty="0"/>
              <a:t> s</a:t>
            </a:r>
            <a:r>
              <a:rPr lang="id-ID" dirty="0"/>
              <a:t>etelah mencapai pertumbuhan ekonomi 6,5</a:t>
            </a:r>
            <a:r>
              <a:rPr lang="en-US" dirty="0"/>
              <a:t>% (</a:t>
            </a:r>
            <a:r>
              <a:rPr lang="id-ID" dirty="0"/>
              <a:t>2011</a:t>
            </a:r>
            <a:r>
              <a:rPr lang="en-US" dirty="0"/>
              <a:t>)</a:t>
            </a:r>
            <a:r>
              <a:rPr lang="id-ID" dirty="0"/>
              <a:t>, 6,23</a:t>
            </a:r>
            <a:r>
              <a:rPr lang="en-US" dirty="0"/>
              <a:t>% (</a:t>
            </a:r>
            <a:r>
              <a:rPr lang="id-ID" dirty="0"/>
              <a:t>2012</a:t>
            </a:r>
            <a:r>
              <a:rPr lang="en-US" dirty="0"/>
              <a:t>)</a:t>
            </a:r>
            <a:r>
              <a:rPr lang="id-ID" dirty="0"/>
              <a:t>, </a:t>
            </a:r>
            <a:r>
              <a:rPr lang="en-US" dirty="0" err="1"/>
              <a:t>dan</a:t>
            </a:r>
            <a:r>
              <a:rPr lang="en-US" dirty="0"/>
              <a:t> </a:t>
            </a:r>
            <a:r>
              <a:rPr lang="id-ID" dirty="0"/>
              <a:t> 2013 </a:t>
            </a:r>
            <a:r>
              <a:rPr lang="en-US" dirty="0" err="1"/>
              <a:t>sebesar</a:t>
            </a:r>
            <a:r>
              <a:rPr lang="en-US" dirty="0"/>
              <a:t> 5,78%</a:t>
            </a:r>
            <a:r>
              <a:rPr lang="id-ID" dirty="0"/>
              <a:t> (BPS</a:t>
            </a:r>
            <a:r>
              <a:rPr lang="en-US" dirty="0"/>
              <a:t> 2013</a:t>
            </a:r>
            <a:r>
              <a:rPr lang="id-ID" dirty="0"/>
              <a:t>)</a:t>
            </a:r>
            <a:r>
              <a:rPr lang="en-US" dirty="0"/>
              <a:t>. </a:t>
            </a:r>
            <a:endParaRPr lang="id-ID" dirty="0" smtClean="0"/>
          </a:p>
          <a:p>
            <a:pPr marL="109537" indent="0" algn="just">
              <a:buNone/>
            </a:pPr>
            <a:r>
              <a:rPr lang="id-ID" dirty="0" smtClean="0"/>
              <a:t>	</a:t>
            </a:r>
            <a:r>
              <a:rPr lang="en-US" dirty="0" err="1" smtClean="0"/>
              <a:t>Walaupun</a:t>
            </a:r>
            <a:r>
              <a:rPr lang="en-US" dirty="0" smtClean="0"/>
              <a:t> </a:t>
            </a:r>
            <a:r>
              <a:rPr lang="en-US" dirty="0" err="1"/>
              <a:t>demikian</a:t>
            </a:r>
            <a:r>
              <a:rPr lang="id-ID" dirty="0"/>
              <a:t>, pertumbuhan terjadi di semua sektor ekonomi dengan pertumbuhan tertinggi di sektor pengangkutan dan komunikasi sebesar 10,19</a:t>
            </a:r>
            <a:r>
              <a:rPr lang="en-US" dirty="0"/>
              <a:t>%. </a:t>
            </a:r>
            <a:r>
              <a:rPr lang="en-US" dirty="0" err="1"/>
              <a:t>Kemudian</a:t>
            </a:r>
            <a:r>
              <a:rPr lang="id-ID" dirty="0"/>
              <a:t> sektor keuangan, real estate dan jasa perusahaan </a:t>
            </a:r>
            <a:r>
              <a:rPr lang="en-US" dirty="0" err="1"/>
              <a:t>sebesar</a:t>
            </a:r>
            <a:r>
              <a:rPr lang="id-ID" dirty="0"/>
              <a:t> 7,56</a:t>
            </a:r>
            <a:r>
              <a:rPr lang="en-US" dirty="0"/>
              <a:t>% </a:t>
            </a:r>
            <a:r>
              <a:rPr lang="en-US" dirty="0" err="1"/>
              <a:t>dan</a:t>
            </a:r>
            <a:r>
              <a:rPr lang="en-US" dirty="0"/>
              <a:t> s</a:t>
            </a:r>
            <a:r>
              <a:rPr lang="id-ID" dirty="0"/>
              <a:t>ektor  konstruksi 6,57</a:t>
            </a:r>
            <a:r>
              <a:rPr lang="en-US" dirty="0"/>
              <a:t>% </a:t>
            </a:r>
            <a:r>
              <a:rPr lang="en-US" dirty="0" err="1"/>
              <a:t>serta</a:t>
            </a:r>
            <a:r>
              <a:rPr lang="id-ID" dirty="0"/>
              <a:t> pertumbuhan sektor pertambangan dan penggalian paling</a:t>
            </a:r>
            <a:r>
              <a:rPr lang="en-US" dirty="0"/>
              <a:t> </a:t>
            </a:r>
            <a:r>
              <a:rPr lang="en-US" dirty="0" err="1"/>
              <a:t>kecil</a:t>
            </a:r>
            <a:r>
              <a:rPr lang="en-US" dirty="0"/>
              <a:t> </a:t>
            </a:r>
            <a:r>
              <a:rPr lang="en-US" dirty="0" err="1"/>
              <a:t>yaitu</a:t>
            </a:r>
            <a:r>
              <a:rPr lang="en-US" dirty="0"/>
              <a:t>  1,34%.  </a:t>
            </a:r>
            <a:endParaRPr lang="id-ID" dirty="0" smtClean="0"/>
          </a:p>
          <a:p>
            <a:pPr marL="109537" indent="0" algn="just">
              <a:buNone/>
            </a:pPr>
            <a:r>
              <a:rPr lang="id-ID" dirty="0"/>
              <a:t>	</a:t>
            </a:r>
            <a:r>
              <a:rPr lang="en-US" dirty="0" err="1" smtClean="0"/>
              <a:t>Pada</a:t>
            </a:r>
            <a:r>
              <a:rPr lang="en-US" dirty="0" smtClean="0"/>
              <a:t> </a:t>
            </a:r>
            <a:r>
              <a:rPr lang="en-US" dirty="0" err="1"/>
              <a:t>tahun</a:t>
            </a:r>
            <a:r>
              <a:rPr lang="en-US" dirty="0"/>
              <a:t> 2013 </a:t>
            </a:r>
            <a:r>
              <a:rPr lang="en-US" dirty="0" err="1"/>
              <a:t>ini</a:t>
            </a:r>
            <a:r>
              <a:rPr lang="en-US" dirty="0"/>
              <a:t> </a:t>
            </a:r>
            <a:r>
              <a:rPr lang="en-US" dirty="0" err="1"/>
              <a:t>pertumbuhan</a:t>
            </a:r>
            <a:r>
              <a:rPr lang="en-US" dirty="0"/>
              <a:t> </a:t>
            </a:r>
            <a:r>
              <a:rPr lang="en-US" dirty="0" err="1"/>
              <a:t>ekonomi</a:t>
            </a:r>
            <a:r>
              <a:rPr lang="en-US" dirty="0"/>
              <a:t> </a:t>
            </a:r>
            <a:r>
              <a:rPr lang="en-US" dirty="0" err="1"/>
              <a:t>semakin</a:t>
            </a:r>
            <a:r>
              <a:rPr lang="en-US" dirty="0"/>
              <a:t> </a:t>
            </a:r>
            <a:r>
              <a:rPr lang="en-US" dirty="0" err="1"/>
              <a:t>rendah</a:t>
            </a:r>
            <a:r>
              <a:rPr lang="en-US" dirty="0"/>
              <a:t> (5,78%) </a:t>
            </a:r>
            <a:r>
              <a:rPr lang="en-US" dirty="0" err="1"/>
              <a:t>tetapi</a:t>
            </a:r>
            <a:r>
              <a:rPr lang="en-US" dirty="0"/>
              <a:t> </a:t>
            </a:r>
            <a:r>
              <a:rPr lang="en-US" dirty="0" err="1"/>
              <a:t>inflasi</a:t>
            </a:r>
            <a:r>
              <a:rPr lang="en-US" dirty="0"/>
              <a:t> </a:t>
            </a:r>
            <a:r>
              <a:rPr lang="en-US" dirty="0" err="1"/>
              <a:t>semakin</a:t>
            </a:r>
            <a:r>
              <a:rPr lang="en-US" dirty="0"/>
              <a:t> </a:t>
            </a:r>
            <a:r>
              <a:rPr lang="en-US" dirty="0" err="1"/>
              <a:t>tinggi</a:t>
            </a:r>
            <a:r>
              <a:rPr lang="en-US" dirty="0"/>
              <a:t> (8,4%). </a:t>
            </a:r>
            <a:r>
              <a:rPr lang="en-US" dirty="0" err="1"/>
              <a:t>Keadaan</a:t>
            </a:r>
            <a:r>
              <a:rPr lang="en-US" dirty="0"/>
              <a:t> </a:t>
            </a:r>
            <a:r>
              <a:rPr lang="en-US" dirty="0" err="1"/>
              <a:t>ini</a:t>
            </a:r>
            <a:r>
              <a:rPr lang="en-US" dirty="0"/>
              <a:t> </a:t>
            </a:r>
            <a:r>
              <a:rPr lang="en-US" dirty="0" err="1"/>
              <a:t>membuktikan</a:t>
            </a:r>
            <a:r>
              <a:rPr lang="en-US" dirty="0"/>
              <a:t> </a:t>
            </a:r>
            <a:r>
              <a:rPr lang="en-US" dirty="0" err="1"/>
              <a:t>adanya</a:t>
            </a:r>
            <a:r>
              <a:rPr lang="en-US" dirty="0"/>
              <a:t> </a:t>
            </a:r>
            <a:r>
              <a:rPr lang="en-US" dirty="0" err="1"/>
              <a:t>pelambatan</a:t>
            </a:r>
            <a:r>
              <a:rPr lang="en-US" dirty="0"/>
              <a:t> </a:t>
            </a:r>
            <a:r>
              <a:rPr lang="en-US" dirty="0" err="1"/>
              <a:t>ekonomi</a:t>
            </a:r>
            <a:r>
              <a:rPr lang="en-US" dirty="0"/>
              <a:t> Indonesia. </a:t>
            </a:r>
            <a:endParaRPr lang="id-ID" dirty="0"/>
          </a:p>
        </p:txBody>
      </p:sp>
      <p:sp>
        <p:nvSpPr>
          <p:cNvPr id="3" name="Title 2"/>
          <p:cNvSpPr>
            <a:spLocks noGrp="1"/>
          </p:cNvSpPr>
          <p:nvPr>
            <p:ph type="title"/>
          </p:nvPr>
        </p:nvSpPr>
        <p:spPr/>
        <p:txBody>
          <a:bodyPr>
            <a:noAutofit/>
          </a:bodyPr>
          <a:lstStyle/>
          <a:p>
            <a:pPr algn="ctr" fontAlgn="auto">
              <a:spcAft>
                <a:spcPts val="0"/>
              </a:spcAft>
              <a:defRPr/>
            </a:pPr>
            <a:r>
              <a:rPr lang="id-ID" sz="3200" dirty="0" smtClean="0"/>
              <a:t>Perekonomian Indonesia Tahun 2013</a:t>
            </a:r>
            <a:endParaRPr lang="id-ID" sz="3200"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109537" indent="0" algn="just">
              <a:buNone/>
            </a:pPr>
            <a:r>
              <a:rPr lang="id-ID" sz="1800" dirty="0"/>
              <a:t>	</a:t>
            </a:r>
            <a:r>
              <a:rPr lang="id-ID" sz="1800" dirty="0" smtClean="0"/>
              <a:t>Pertumbuhan </a:t>
            </a:r>
            <a:r>
              <a:rPr lang="id-ID" sz="1800" dirty="0"/>
              <a:t>ekonomi pada tahun 2014  sebesar 5,</a:t>
            </a:r>
            <a:r>
              <a:rPr lang="en-US" sz="1800" dirty="0"/>
              <a:t>02%</a:t>
            </a:r>
            <a:r>
              <a:rPr lang="id-ID" sz="1800" dirty="0"/>
              <a:t>, lebih rendah dari target yang ditetapkan  sebesar 5,5</a:t>
            </a:r>
            <a:r>
              <a:rPr lang="en-US" sz="1800" dirty="0"/>
              <a:t>%</a:t>
            </a:r>
            <a:r>
              <a:rPr lang="id-ID" sz="1800" dirty="0"/>
              <a:t>. Ini tentunya terkait dengan kondisi global dan kondisi kita sendiri, di mana besarnya defisit transaksi berjalan membuat baik kebijakan moneter dan fiskal sifatnya kebijakan yang ketat. Dengan kebijakan yang ketat, maka otomatis memang pertumbuhan akan terkendala</a:t>
            </a:r>
            <a:r>
              <a:rPr lang="en-US" sz="1800" dirty="0" smtClean="0"/>
              <a:t>.</a:t>
            </a:r>
            <a:endParaRPr lang="id-ID" sz="1800" dirty="0"/>
          </a:p>
          <a:p>
            <a:pPr marL="109537" indent="0" algn="just">
              <a:buNone/>
            </a:pPr>
            <a:r>
              <a:rPr lang="id-ID" sz="1800" dirty="0"/>
              <a:t>	</a:t>
            </a:r>
            <a:r>
              <a:rPr lang="id-ID" sz="1800" dirty="0" smtClean="0"/>
              <a:t>Selain </a:t>
            </a:r>
            <a:r>
              <a:rPr lang="id-ID" sz="1800" dirty="0"/>
              <a:t>itu, tingkat inflasi tahun 2014  sebesar 8.3</a:t>
            </a:r>
            <a:r>
              <a:rPr lang="en-US" sz="1800" dirty="0"/>
              <a:t>6%</a:t>
            </a:r>
            <a:r>
              <a:rPr lang="id-ID" sz="1800" dirty="0"/>
              <a:t>, lebih tinggi dari </a:t>
            </a:r>
            <a:r>
              <a:rPr lang="en-US" sz="1800" dirty="0"/>
              <a:t>yang </a:t>
            </a:r>
            <a:r>
              <a:rPr lang="en-US" sz="1800" dirty="0" err="1"/>
              <a:t>ditetapkan</a:t>
            </a:r>
            <a:r>
              <a:rPr lang="id-ID" sz="1800" dirty="0"/>
              <a:t> sebesar 5,3</a:t>
            </a:r>
            <a:r>
              <a:rPr lang="en-US" sz="1800" dirty="0"/>
              <a:t>%</a:t>
            </a:r>
            <a:r>
              <a:rPr lang="id-ID" sz="1800" dirty="0"/>
              <a:t>. Realisasi tingkat suku bunga Surat Perbendaharaan Negara (SPN) 3 bulan sebesar 5,8</a:t>
            </a:r>
            <a:r>
              <a:rPr lang="en-US" sz="1800" dirty="0"/>
              <a:t>%</a:t>
            </a:r>
            <a:r>
              <a:rPr lang="id-ID" sz="1800" dirty="0"/>
              <a:t>, lebih rendah dari  yang</a:t>
            </a:r>
            <a:r>
              <a:rPr lang="en-US" sz="1800" dirty="0"/>
              <a:t> </a:t>
            </a:r>
            <a:r>
              <a:rPr lang="en-US" sz="1800" dirty="0" err="1"/>
              <a:t>ditargetkan</a:t>
            </a:r>
            <a:r>
              <a:rPr lang="id-ID" sz="1800" dirty="0"/>
              <a:t> sebesar 6,0 </a:t>
            </a:r>
            <a:r>
              <a:rPr lang="id-ID" sz="1800" dirty="0" smtClean="0"/>
              <a:t>persen.</a:t>
            </a:r>
          </a:p>
          <a:p>
            <a:pPr marL="109537" indent="0" algn="just">
              <a:buNone/>
            </a:pPr>
            <a:r>
              <a:rPr lang="id-ID" sz="1800" dirty="0"/>
              <a:t>	</a:t>
            </a:r>
            <a:r>
              <a:rPr lang="en-US" sz="1800" dirty="0" err="1" smtClean="0"/>
              <a:t>Kemudian</a:t>
            </a:r>
            <a:r>
              <a:rPr lang="id-ID" sz="1800" dirty="0" smtClean="0"/>
              <a:t> </a:t>
            </a:r>
            <a:r>
              <a:rPr lang="id-ID" sz="1800" dirty="0"/>
              <a:t>realisasi nilai tukar rupiah terhadap dolar Amerika Serikat (AS) tercatat rata-rata sebesar Rp11.878/dolar AS, lebih tinggi dari angka yang dit</a:t>
            </a:r>
            <a:r>
              <a:rPr lang="en-US" sz="1800" dirty="0" err="1"/>
              <a:t>argetkan</a:t>
            </a:r>
            <a:r>
              <a:rPr lang="id-ID" sz="1800" dirty="0"/>
              <a:t> sebesar Rp11.600/dolar AS. Harga minyak mentah Indonesia tercatat sebesar 97 dolar AS per barel, lebih rendah dari asumsi dalam APBN-P 2014, sebesar 105 dolar AS per barel.</a:t>
            </a:r>
          </a:p>
        </p:txBody>
      </p:sp>
      <p:sp>
        <p:nvSpPr>
          <p:cNvPr id="3" name="Title 2"/>
          <p:cNvSpPr>
            <a:spLocks noGrp="1"/>
          </p:cNvSpPr>
          <p:nvPr>
            <p:ph type="title"/>
          </p:nvPr>
        </p:nvSpPr>
        <p:spPr/>
        <p:txBody>
          <a:bodyPr>
            <a:noAutofit/>
          </a:bodyPr>
          <a:lstStyle/>
          <a:p>
            <a:pPr algn="ctr" fontAlgn="auto">
              <a:spcAft>
                <a:spcPts val="0"/>
              </a:spcAft>
              <a:defRPr/>
            </a:pPr>
            <a:r>
              <a:rPr lang="id-ID" sz="3200" dirty="0" smtClean="0"/>
              <a:t>Perekonomian Indonesia Tahun 2014</a:t>
            </a:r>
            <a:endParaRPr lang="id-ID"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754563"/>
          </a:xfrm>
        </p:spPr>
        <p:txBody>
          <a:bodyPr>
            <a:normAutofit fontScale="77500" lnSpcReduction="20000"/>
          </a:bodyPr>
          <a:lstStyle/>
          <a:p>
            <a:pPr marL="109537" indent="0" algn="just">
              <a:buNone/>
            </a:pPr>
            <a:r>
              <a:rPr lang="id-ID" dirty="0"/>
              <a:t>	</a:t>
            </a:r>
            <a:r>
              <a:rPr lang="en-US" dirty="0" smtClean="0"/>
              <a:t>Indonesia</a:t>
            </a:r>
            <a:r>
              <a:rPr lang="id-ID" dirty="0" smtClean="0"/>
              <a:t> </a:t>
            </a:r>
            <a:r>
              <a:rPr lang="id-ID" dirty="0"/>
              <a:t>baru saja mengalami perombakan politik, serangkaian kebijakan baru tentunya akan mempengaruhi proyeksi ekonominya. Berikut ini sejumlah data yang dikumpulkan dari data-data Bank Indonesia dan sejumlah kalangan mengenai perkembangan ekonomi di tahun </a:t>
            </a:r>
            <a:r>
              <a:rPr lang="id-ID" dirty="0" smtClean="0"/>
              <a:t>2015.</a:t>
            </a:r>
          </a:p>
          <a:p>
            <a:pPr marL="109537" indent="0" algn="just">
              <a:buNone/>
            </a:pPr>
            <a:r>
              <a:rPr lang="id-ID" dirty="0"/>
              <a:t>	</a:t>
            </a:r>
            <a:r>
              <a:rPr lang="id-ID" dirty="0" smtClean="0"/>
              <a:t>Pada </a:t>
            </a:r>
            <a:r>
              <a:rPr lang="id-ID" dirty="0"/>
              <a:t>pertengahan Januari, Bank Indonesia menetapkan untuk mempertahankan BI Rate sebesar 7,75%, dengan suku bunga </a:t>
            </a:r>
            <a:r>
              <a:rPr lang="id-ID" i="1" dirty="0"/>
              <a:t>Lending Facility</a:t>
            </a:r>
            <a:r>
              <a:rPr lang="id-ID" dirty="0"/>
              <a:t> dan suku bunga </a:t>
            </a:r>
            <a:r>
              <a:rPr lang="id-ID" i="1" dirty="0"/>
              <a:t>Deposit Facility</a:t>
            </a:r>
            <a:r>
              <a:rPr lang="id-ID" dirty="0"/>
              <a:t> masing-masing tetap pada level 8,00% dan 5,75%. Kemudikan dilakukan evaluasi menyeluruh terhadap perkembangan ekonomi Indonesia </a:t>
            </a:r>
            <a:r>
              <a:rPr lang="en-US" dirty="0" err="1"/>
              <a:t>pada</a:t>
            </a:r>
            <a:r>
              <a:rPr lang="id-ID" dirty="0"/>
              <a:t> 2014 dan prospek ekonomi 2015 dan 2016 yang menunjukkan bahwa kebijakan tersebut masih konsisten dengan upaya untuk mengarahkan inflasi menuju ke sasaran 4</a:t>
            </a:r>
            <a:r>
              <a:rPr lang="en-US" dirty="0"/>
              <a:t>,0</a:t>
            </a:r>
            <a:r>
              <a:rPr lang="id-ID" dirty="0"/>
              <a:t>% pada 2015 dan 2016, dan mendukung pengendalian defisit transaksi berjalan ke tingkat yang lebih sehat.</a:t>
            </a:r>
          </a:p>
        </p:txBody>
      </p:sp>
      <p:sp>
        <p:nvSpPr>
          <p:cNvPr id="3" name="Title 2"/>
          <p:cNvSpPr>
            <a:spLocks noGrp="1"/>
          </p:cNvSpPr>
          <p:nvPr>
            <p:ph type="title"/>
          </p:nvPr>
        </p:nvSpPr>
        <p:spPr/>
        <p:txBody>
          <a:bodyPr>
            <a:noAutofit/>
          </a:bodyPr>
          <a:lstStyle/>
          <a:p>
            <a:pPr algn="ctr" fontAlgn="auto">
              <a:spcAft>
                <a:spcPts val="0"/>
              </a:spcAft>
              <a:defRPr/>
            </a:pPr>
            <a:r>
              <a:rPr lang="id-ID" sz="3200" dirty="0" smtClean="0"/>
              <a:t>Perekonomian Indonesia Tahun 2015</a:t>
            </a:r>
            <a:endParaRPr lang="id-ID"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109537" indent="0" algn="just">
              <a:buNone/>
            </a:pPr>
            <a:r>
              <a:rPr lang="id-ID" sz="2800" dirty="0" smtClean="0"/>
              <a:t>	</a:t>
            </a:r>
            <a:r>
              <a:rPr lang="id-ID" sz="2600" dirty="0" smtClean="0"/>
              <a:t>T</a:t>
            </a:r>
            <a:r>
              <a:rPr lang="en-US" sz="2600" dirty="0" err="1" smtClean="0"/>
              <a:t>ahun</a:t>
            </a:r>
            <a:r>
              <a:rPr lang="en-US" sz="2600" dirty="0" smtClean="0"/>
              <a:t> </a:t>
            </a:r>
            <a:r>
              <a:rPr lang="en-US" sz="2600" dirty="0"/>
              <a:t>2015</a:t>
            </a:r>
            <a:r>
              <a:rPr lang="id-ID" sz="2600" dirty="0"/>
              <a:t> Bank </a:t>
            </a:r>
            <a:r>
              <a:rPr lang="id-ID" sz="2600" dirty="0" smtClean="0"/>
              <a:t>Indonesia memperkirakan </a:t>
            </a:r>
            <a:r>
              <a:rPr lang="id-ID" sz="2800" dirty="0"/>
              <a:t> perekonomian Indonesia semakin baik, </a:t>
            </a:r>
            <a:r>
              <a:rPr lang="id-ID" sz="2800" dirty="0" smtClean="0"/>
              <a:t>dengan pertumbuhan </a:t>
            </a:r>
            <a:r>
              <a:rPr lang="id-ID" sz="2800" dirty="0"/>
              <a:t>ekonomi yang lebih tinggi dan </a:t>
            </a:r>
            <a:r>
              <a:rPr lang="id-ID" sz="2800" dirty="0" smtClean="0"/>
              <a:t>stabilitas makroekonomi </a:t>
            </a:r>
            <a:r>
              <a:rPr lang="id-ID" sz="2800" dirty="0"/>
              <a:t>yang tetap terjaga, ditopang oleh </a:t>
            </a:r>
            <a:r>
              <a:rPr lang="id-ID" sz="2800" dirty="0" smtClean="0"/>
              <a:t>perbaikan ekonomi </a:t>
            </a:r>
            <a:r>
              <a:rPr lang="id-ID" sz="2800" dirty="0"/>
              <a:t>global dan semakin kuatnya reformasi </a:t>
            </a:r>
            <a:r>
              <a:rPr lang="id-ID" sz="2800" dirty="0" smtClean="0"/>
              <a:t>struktural dalam </a:t>
            </a:r>
            <a:r>
              <a:rPr lang="id-ID" sz="2800" dirty="0"/>
              <a:t>memperkuat fundamental ekonomi </a:t>
            </a:r>
            <a:r>
              <a:rPr lang="id-ID" sz="2800" dirty="0" smtClean="0"/>
              <a:t>nasional.</a:t>
            </a:r>
          </a:p>
          <a:p>
            <a:pPr marL="109537" indent="0" algn="just">
              <a:buNone/>
            </a:pPr>
            <a:r>
              <a:rPr lang="id-ID" sz="2800" dirty="0" smtClean="0"/>
              <a:t>	Perekonomian </a:t>
            </a:r>
            <a:r>
              <a:rPr lang="id-ID" sz="2800" dirty="0"/>
              <a:t>Indonesia tahun 2014 tumbuh sebesar 5,</a:t>
            </a:r>
            <a:r>
              <a:rPr lang="en-US" sz="2800" dirty="0"/>
              <a:t>02</a:t>
            </a:r>
            <a:r>
              <a:rPr lang="id-ID" sz="2800" dirty="0"/>
              <a:t>%, melambat dibandingkan dengan 5,</a:t>
            </a:r>
            <a:r>
              <a:rPr lang="en-US" sz="2800" dirty="0"/>
              <a:t>7</a:t>
            </a:r>
            <a:r>
              <a:rPr lang="id-ID" sz="2800" dirty="0"/>
              <a:t>8% pada tahun </a:t>
            </a:r>
            <a:r>
              <a:rPr lang="en-US" sz="2800" dirty="0"/>
              <a:t>2013</a:t>
            </a:r>
            <a:r>
              <a:rPr lang="id-ID" sz="2800" dirty="0"/>
              <a:t>. Dari sisi eksternal, perlambatan tersebut terutama dipengaruhi oleh ekspor yang menurun akibat turunnya permintaan dan harga komoditas global, serta adanya kebijakan pembatasan ekspor mineral mentah. Meskipun ekspor secara keseluruhan menurun, ekspor manufaktur cenderung membaik sejalan dengan berlanjutnya pemulihan AS</a:t>
            </a:r>
            <a:r>
              <a:rPr lang="id-ID" sz="2800" dirty="0" smtClean="0"/>
              <a:t>.</a:t>
            </a:r>
          </a:p>
          <a:p>
            <a:pPr marL="109537" indent="0" algn="just">
              <a:buNone/>
            </a:pPr>
            <a:r>
              <a:rPr lang="id-ID" sz="2800" dirty="0" smtClean="0"/>
              <a:t> 	Dari </a:t>
            </a:r>
            <a:r>
              <a:rPr lang="id-ID" sz="2800" dirty="0"/>
              <a:t>sisi permintaan domestik, perlambatan tersebut didorong oleh terbatasnya konsumsi pemerintah seiring dengan program penghematan anggaran.</a:t>
            </a:r>
            <a:endParaRPr lang="id-ID" sz="2400" dirty="0"/>
          </a:p>
        </p:txBody>
      </p:sp>
      <p:sp>
        <p:nvSpPr>
          <p:cNvPr id="3" name="Title 2"/>
          <p:cNvSpPr>
            <a:spLocks noGrp="1"/>
          </p:cNvSpPr>
          <p:nvPr>
            <p:ph type="title"/>
          </p:nvPr>
        </p:nvSpPr>
        <p:spPr/>
        <p:txBody>
          <a:bodyPr>
            <a:normAutofit/>
          </a:bodyPr>
          <a:lstStyle/>
          <a:p>
            <a:pPr algn="r" fontAlgn="auto">
              <a:spcAft>
                <a:spcPts val="0"/>
              </a:spcAft>
              <a:defRPr/>
            </a:pPr>
            <a:r>
              <a:rPr lang="id-ID" dirty="0" smtClean="0"/>
              <a:t>....</a:t>
            </a:r>
            <a:endParaRPr lang="id-ID"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p:txBody>
          <a:bodyPr/>
          <a:lstStyle/>
          <a:p>
            <a:pPr marL="109538" indent="0" algn="just">
              <a:buNone/>
            </a:pPr>
            <a:r>
              <a:rPr lang="id-ID" sz="2000" dirty="0" smtClean="0"/>
              <a:t>	kegiatan </a:t>
            </a:r>
            <a:r>
              <a:rPr lang="id-ID" sz="2000" dirty="0"/>
              <a:t>investasi juga masih tumbuh terbatas. Kinerja pertumbuhan ekonomi terutama ditopang oleh konsumsi rumah tangga yang tetap solid. </a:t>
            </a:r>
            <a:endParaRPr lang="id-ID" sz="2000" dirty="0" smtClean="0"/>
          </a:p>
          <a:p>
            <a:pPr marL="109538" indent="0" algn="just">
              <a:buNone/>
            </a:pPr>
            <a:r>
              <a:rPr lang="id-ID" sz="2000" dirty="0"/>
              <a:t>	</a:t>
            </a:r>
            <a:r>
              <a:rPr lang="id-ID" sz="2000" dirty="0" smtClean="0"/>
              <a:t>Pada </a:t>
            </a:r>
            <a:r>
              <a:rPr lang="id-ID" sz="2000" dirty="0"/>
              <a:t>tahun 2015, pertumbuhan ekonomi diperkirakan akan tumbuh pada kisaran 5,4</a:t>
            </a:r>
            <a:r>
              <a:rPr lang="en-US" sz="2000" dirty="0"/>
              <a:t>%</a:t>
            </a:r>
            <a:r>
              <a:rPr lang="id-ID" sz="2000" dirty="0"/>
              <a:t>-5,8%.</a:t>
            </a:r>
            <a:r>
              <a:rPr lang="en-US" sz="2000" dirty="0"/>
              <a:t> </a:t>
            </a:r>
            <a:r>
              <a:rPr lang="en-US" sz="2000" dirty="0" err="1"/>
              <a:t>Tetapi</a:t>
            </a:r>
            <a:r>
              <a:rPr lang="en-US" sz="2000" dirty="0"/>
              <a:t> </a:t>
            </a:r>
            <a:r>
              <a:rPr lang="en-US" sz="2000" dirty="0" err="1"/>
              <a:t>realisasinya</a:t>
            </a:r>
            <a:r>
              <a:rPr lang="en-US" sz="2000" dirty="0"/>
              <a:t> </a:t>
            </a:r>
            <a:r>
              <a:rPr lang="en-US" sz="2000" dirty="0" err="1"/>
              <a:t>hanya</a:t>
            </a:r>
            <a:r>
              <a:rPr lang="en-US" sz="2000" dirty="0"/>
              <a:t> 4,79%, </a:t>
            </a:r>
            <a:r>
              <a:rPr lang="en-US" sz="2000" dirty="0" err="1"/>
              <a:t>dan</a:t>
            </a:r>
            <a:r>
              <a:rPr lang="en-US" sz="2000" dirty="0"/>
              <a:t> </a:t>
            </a:r>
            <a:r>
              <a:rPr lang="en-US" sz="2000" dirty="0" err="1"/>
              <a:t>tingkat</a:t>
            </a:r>
            <a:r>
              <a:rPr lang="en-US" sz="2000" dirty="0"/>
              <a:t> </a:t>
            </a:r>
            <a:r>
              <a:rPr lang="en-US" sz="2000" dirty="0" err="1"/>
              <a:t>inflasi</a:t>
            </a:r>
            <a:r>
              <a:rPr lang="en-US" sz="2000" dirty="0"/>
              <a:t> </a:t>
            </a:r>
            <a:r>
              <a:rPr lang="en-US" sz="2000" dirty="0" err="1"/>
              <a:t>membaik</a:t>
            </a:r>
            <a:r>
              <a:rPr lang="en-US" sz="2000" dirty="0"/>
              <a:t> </a:t>
            </a:r>
            <a:r>
              <a:rPr lang="en-US" sz="2000" dirty="0" err="1"/>
              <a:t>menjadi</a:t>
            </a:r>
            <a:r>
              <a:rPr lang="en-US" sz="2000" dirty="0"/>
              <a:t> 3,4%. </a:t>
            </a:r>
            <a:endParaRPr lang="id-ID" sz="2000" dirty="0" smtClean="0"/>
          </a:p>
          <a:p>
            <a:pPr marL="109538" indent="0" algn="just">
              <a:buNone/>
            </a:pPr>
            <a:r>
              <a:rPr lang="id-ID" sz="2000" dirty="0" smtClean="0"/>
              <a:t>	</a:t>
            </a:r>
            <a:r>
              <a:rPr lang="en-US" sz="2000" dirty="0" err="1" smtClean="0"/>
              <a:t>Artinya</a:t>
            </a:r>
            <a:r>
              <a:rPr lang="en-US" sz="2000" dirty="0" smtClean="0"/>
              <a:t> </a:t>
            </a:r>
            <a:r>
              <a:rPr lang="en-US" sz="2000" dirty="0" err="1"/>
              <a:t>kinerja</a:t>
            </a:r>
            <a:r>
              <a:rPr lang="en-US" sz="2000" dirty="0"/>
              <a:t> </a:t>
            </a:r>
            <a:r>
              <a:rPr lang="en-US" sz="2000" dirty="0" err="1"/>
              <a:t>ekonomi</a:t>
            </a:r>
            <a:r>
              <a:rPr lang="en-US" sz="2000" dirty="0"/>
              <a:t> </a:t>
            </a:r>
            <a:r>
              <a:rPr lang="en-US" sz="2000" dirty="0" err="1"/>
              <a:t>makro</a:t>
            </a:r>
            <a:r>
              <a:rPr lang="en-US" sz="2000" dirty="0"/>
              <a:t> 2015 </a:t>
            </a:r>
            <a:r>
              <a:rPr lang="en-US" sz="2000" dirty="0" err="1"/>
              <a:t>ini</a:t>
            </a:r>
            <a:r>
              <a:rPr lang="en-US" sz="2000" dirty="0"/>
              <a:t> </a:t>
            </a:r>
            <a:r>
              <a:rPr lang="en-US" sz="2000" dirty="0" err="1"/>
              <a:t>kurang</a:t>
            </a:r>
            <a:r>
              <a:rPr lang="en-US" sz="2000" dirty="0"/>
              <a:t> </a:t>
            </a:r>
            <a:r>
              <a:rPr lang="en-US" sz="2000" dirty="0" err="1"/>
              <a:t>memuaskan</a:t>
            </a:r>
            <a:r>
              <a:rPr lang="en-US" sz="2000" dirty="0"/>
              <a:t>, </a:t>
            </a:r>
            <a:r>
              <a:rPr lang="en-US" sz="2000" dirty="0" err="1"/>
              <a:t>memang</a:t>
            </a:r>
            <a:r>
              <a:rPr lang="en-US" sz="2000" dirty="0"/>
              <a:t> </a:t>
            </a:r>
            <a:r>
              <a:rPr lang="en-US" sz="2000" dirty="0" err="1"/>
              <a:t>secara</a:t>
            </a:r>
            <a:r>
              <a:rPr lang="en-US" sz="2000" dirty="0"/>
              <a:t> </a:t>
            </a:r>
            <a:r>
              <a:rPr lang="en-US" sz="2000" dirty="0" err="1"/>
              <a:t>teori</a:t>
            </a:r>
            <a:r>
              <a:rPr lang="en-US" sz="2000" dirty="0"/>
              <a:t> </a:t>
            </a:r>
            <a:r>
              <a:rPr lang="en-US" sz="2000" dirty="0" err="1"/>
              <a:t>jika</a:t>
            </a:r>
            <a:r>
              <a:rPr lang="en-US" sz="2000" dirty="0"/>
              <a:t> </a:t>
            </a:r>
            <a:r>
              <a:rPr lang="en-US" sz="2000" dirty="0" err="1"/>
              <a:t>tingkat</a:t>
            </a:r>
            <a:r>
              <a:rPr lang="en-US" sz="2000" dirty="0"/>
              <a:t> </a:t>
            </a:r>
            <a:r>
              <a:rPr lang="en-US" sz="2000" dirty="0" err="1"/>
              <a:t>harga</a:t>
            </a:r>
            <a:r>
              <a:rPr lang="en-US" sz="2000" dirty="0"/>
              <a:t> </a:t>
            </a:r>
            <a:r>
              <a:rPr lang="en-US" sz="2000" dirty="0" err="1"/>
              <a:t>rendah</a:t>
            </a:r>
            <a:r>
              <a:rPr lang="en-US" sz="2000" dirty="0"/>
              <a:t> </a:t>
            </a:r>
            <a:r>
              <a:rPr lang="en-US" sz="2000" dirty="0" err="1"/>
              <a:t>maka</a:t>
            </a:r>
            <a:r>
              <a:rPr lang="en-US" sz="2000" dirty="0"/>
              <a:t>  </a:t>
            </a:r>
            <a:r>
              <a:rPr lang="en-US" sz="2000" dirty="0" err="1"/>
              <a:t>pertumbuhan</a:t>
            </a:r>
            <a:r>
              <a:rPr lang="en-US" sz="2000" dirty="0"/>
              <a:t> </a:t>
            </a:r>
            <a:r>
              <a:rPr lang="en-US" sz="2000" dirty="0" err="1"/>
              <a:t>ekonomi</a:t>
            </a:r>
            <a:r>
              <a:rPr lang="en-US" sz="2000" dirty="0"/>
              <a:t> </a:t>
            </a:r>
            <a:r>
              <a:rPr lang="en-US" sz="2000" dirty="0" err="1"/>
              <a:t>juga</a:t>
            </a:r>
            <a:r>
              <a:rPr lang="en-US" sz="2000" dirty="0"/>
              <a:t> </a:t>
            </a:r>
            <a:r>
              <a:rPr lang="en-US" sz="2000" dirty="0" err="1"/>
              <a:t>mengalami</a:t>
            </a:r>
            <a:r>
              <a:rPr lang="en-US" sz="2000" dirty="0"/>
              <a:t> </a:t>
            </a:r>
            <a:r>
              <a:rPr lang="en-US" sz="2000" dirty="0" err="1"/>
              <a:t>pelambatan</a:t>
            </a:r>
            <a:r>
              <a:rPr lang="en-US" sz="2000" dirty="0"/>
              <a:t>, </a:t>
            </a:r>
            <a:r>
              <a:rPr lang="en-US" sz="2000" dirty="0" err="1"/>
              <a:t>sebab</a:t>
            </a:r>
            <a:r>
              <a:rPr lang="en-US" sz="2000" dirty="0"/>
              <a:t> </a:t>
            </a:r>
            <a:r>
              <a:rPr lang="en-US" sz="2000" dirty="0" err="1"/>
              <a:t>pendorong</a:t>
            </a:r>
            <a:r>
              <a:rPr lang="en-US" sz="2000" dirty="0"/>
              <a:t> </a:t>
            </a:r>
            <a:r>
              <a:rPr lang="en-US" sz="2000" dirty="0" err="1"/>
              <a:t>tumbuhnya</a:t>
            </a:r>
            <a:r>
              <a:rPr lang="en-US" sz="2000" dirty="0"/>
              <a:t> </a:t>
            </a:r>
            <a:r>
              <a:rPr lang="en-US" sz="2000" dirty="0" err="1"/>
              <a:t>ekonomi</a:t>
            </a:r>
            <a:r>
              <a:rPr lang="en-US" sz="2000" dirty="0"/>
              <a:t> Indonesia </a:t>
            </a:r>
            <a:r>
              <a:rPr lang="en-US" sz="2000" dirty="0" err="1"/>
              <a:t>adalah</a:t>
            </a:r>
            <a:r>
              <a:rPr lang="en-US" sz="2000" dirty="0"/>
              <a:t> </a:t>
            </a:r>
            <a:r>
              <a:rPr lang="en-US" sz="2000" dirty="0" err="1"/>
              <a:t>konsumsi</a:t>
            </a:r>
            <a:r>
              <a:rPr lang="en-US" sz="2000" dirty="0"/>
              <a:t> </a:t>
            </a:r>
            <a:r>
              <a:rPr lang="en-US" sz="2000" dirty="0" err="1"/>
              <a:t>rumah</a:t>
            </a:r>
            <a:r>
              <a:rPr lang="en-US" sz="2000" dirty="0"/>
              <a:t> </a:t>
            </a:r>
            <a:r>
              <a:rPr lang="en-US" sz="2000" dirty="0" err="1"/>
              <a:t>tangga</a:t>
            </a:r>
            <a:r>
              <a:rPr lang="en-US" sz="2000" dirty="0"/>
              <a:t>. </a:t>
            </a:r>
            <a:endParaRPr lang="id-ID" sz="2000" dirty="0" smtClean="0"/>
          </a:p>
        </p:txBody>
      </p:sp>
      <p:sp>
        <p:nvSpPr>
          <p:cNvPr id="3" name="Title 2"/>
          <p:cNvSpPr>
            <a:spLocks noGrp="1"/>
          </p:cNvSpPr>
          <p:nvPr>
            <p:ph type="title"/>
          </p:nvPr>
        </p:nvSpPr>
        <p:spPr/>
        <p:txBody>
          <a:bodyPr/>
          <a:lstStyle/>
          <a:p>
            <a:pPr algn="r" fontAlgn="auto">
              <a:spcAft>
                <a:spcPts val="0"/>
              </a:spcAft>
              <a:defRPr/>
            </a:pPr>
            <a:r>
              <a:rPr lang="id-ID" dirty="0" smtClean="0"/>
              <a:t>....</a:t>
            </a:r>
            <a:endParaRPr lang="id-ID"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109728" lvl="1" indent="0" algn="just" fontAlgn="auto">
              <a:spcBef>
                <a:spcPts val="400"/>
              </a:spcBef>
              <a:spcAft>
                <a:spcPts val="0"/>
              </a:spcAft>
              <a:buSzPct val="68000"/>
              <a:buFont typeface="Verdana"/>
              <a:buNone/>
              <a:defRPr/>
            </a:pPr>
            <a:r>
              <a:rPr lang="id-ID" sz="2400" dirty="0" smtClean="0"/>
              <a:t>	Menteri Darmin Nasution mengakui</a:t>
            </a:r>
            <a:r>
              <a:rPr lang="id-ID" sz="2400" dirty="0"/>
              <a:t>, pertumbuhan ekonomi dalam dua tahun terakhir, belum mengalami pergerakan yang signifikan. Hal ini dilihat pada 2014 pertumbuhan ekonomi mencapai 5,02</a:t>
            </a:r>
            <a:r>
              <a:rPr lang="en-US" sz="2400" dirty="0"/>
              <a:t>%</a:t>
            </a:r>
            <a:r>
              <a:rPr lang="id-ID" sz="2400" dirty="0"/>
              <a:t>, pada 2015 hanya 4,79</a:t>
            </a:r>
            <a:r>
              <a:rPr lang="en-US" sz="2400" dirty="0"/>
              <a:t>%</a:t>
            </a:r>
            <a:r>
              <a:rPr lang="id-ID" sz="2400" dirty="0"/>
              <a:t>, dan pada 2016 pertumbuhan ekonomi ditargetkan bisa mencapai 5,</a:t>
            </a:r>
            <a:r>
              <a:rPr lang="en-US" sz="2400" dirty="0"/>
              <a:t>2%, (</a:t>
            </a:r>
            <a:r>
              <a:rPr lang="id-ID" sz="2400" dirty="0" smtClean="0"/>
              <a:t>Jakarta </a:t>
            </a:r>
            <a:r>
              <a:rPr lang="id-ID" sz="2400" dirty="0"/>
              <a:t>25/7). </a:t>
            </a:r>
            <a:endParaRPr lang="id-ID" sz="2400" dirty="0" smtClean="0"/>
          </a:p>
          <a:p>
            <a:pPr marL="109728" lvl="1" indent="0" algn="just" fontAlgn="auto">
              <a:spcBef>
                <a:spcPts val="400"/>
              </a:spcBef>
              <a:spcAft>
                <a:spcPts val="0"/>
              </a:spcAft>
              <a:buSzPct val="68000"/>
              <a:buFont typeface="Verdana"/>
              <a:buNone/>
              <a:defRPr/>
            </a:pPr>
            <a:r>
              <a:rPr lang="id-ID" sz="2400" dirty="0"/>
              <a:t>	</a:t>
            </a:r>
            <a:r>
              <a:rPr lang="id-ID" sz="2400" dirty="0" smtClean="0"/>
              <a:t>Perkembangan </a:t>
            </a:r>
            <a:r>
              <a:rPr lang="id-ID" sz="2400" dirty="0"/>
              <a:t>Indonesia terkini akan sangat berpengaruh dan menentukan dalam bagaimana melanjutkan perjalanan pada pertumbuhan ekonomi kita. Apalagi  kita giat mengembangkan program </a:t>
            </a:r>
            <a:r>
              <a:rPr lang="id-ID" sz="2400" i="1" dirty="0"/>
              <a:t>tax amnesty</a:t>
            </a:r>
            <a:r>
              <a:rPr lang="id-ID" sz="2400" dirty="0"/>
              <a:t>," jelasnya. Mulai terlihatnya upaya reformasi kebijakan dalam mendorong investasi dan meningkatkan produktivitas membuat Bank Dunia memperkirakan pertumbuhan ekonomi Indonesia 2016 dapat tumbuh sebesar 5,1 </a:t>
            </a:r>
            <a:r>
              <a:rPr lang="en-US" sz="2400" dirty="0" err="1"/>
              <a:t>persen</a:t>
            </a:r>
            <a:r>
              <a:rPr lang="id-ID" sz="2400" dirty="0"/>
              <a:t>. </a:t>
            </a:r>
            <a:endParaRPr lang="id-ID" sz="2400" dirty="0" smtClean="0"/>
          </a:p>
          <a:p>
            <a:pPr marL="109728" lvl="1" indent="0" algn="just" fontAlgn="auto">
              <a:spcBef>
                <a:spcPts val="400"/>
              </a:spcBef>
              <a:spcAft>
                <a:spcPts val="0"/>
              </a:spcAft>
              <a:buSzPct val="68000"/>
              <a:buFont typeface="Verdana"/>
              <a:buNone/>
              <a:defRPr/>
            </a:pPr>
            <a:r>
              <a:rPr lang="id-ID" sz="2400" dirty="0"/>
              <a:t>	</a:t>
            </a:r>
            <a:r>
              <a:rPr lang="id-ID" sz="2400" dirty="0" smtClean="0"/>
              <a:t>Selain </a:t>
            </a:r>
            <a:r>
              <a:rPr lang="id-ID" sz="2400" dirty="0"/>
              <a:t>itu,  </a:t>
            </a:r>
            <a:r>
              <a:rPr lang="id-ID" sz="2400" i="1" dirty="0"/>
              <a:t>Global Economic Prospects</a:t>
            </a:r>
            <a:r>
              <a:rPr lang="id-ID" sz="2400" dirty="0"/>
              <a:t> </a:t>
            </a:r>
            <a:r>
              <a:rPr lang="en-US" sz="2400" dirty="0"/>
              <a:t>(</a:t>
            </a:r>
            <a:r>
              <a:rPr lang="id-ID" sz="2400" dirty="0"/>
              <a:t>Juni 2016</a:t>
            </a:r>
            <a:r>
              <a:rPr lang="en-US" sz="2400" dirty="0"/>
              <a:t>)</a:t>
            </a:r>
            <a:r>
              <a:rPr lang="id-ID" sz="2400" dirty="0"/>
              <a:t> juga semakin membuat proyeksi pertumbuhan ekonomi 2017</a:t>
            </a:r>
            <a:r>
              <a:rPr lang="en-US" sz="2400" dirty="0"/>
              <a:t> </a:t>
            </a:r>
            <a:r>
              <a:rPr lang="en-US" sz="2400" dirty="0" err="1"/>
              <a:t>sebesar</a:t>
            </a:r>
            <a:r>
              <a:rPr lang="en-US" sz="2400" dirty="0"/>
              <a:t> 5,3 </a:t>
            </a:r>
            <a:r>
              <a:rPr lang="en-US" sz="2400" dirty="0" err="1"/>
              <a:t>persen</a:t>
            </a:r>
            <a:r>
              <a:rPr lang="en-US" sz="2400" dirty="0"/>
              <a:t> </a:t>
            </a:r>
            <a:r>
              <a:rPr lang="id-ID" sz="2400" dirty="0"/>
              <a:t> dan 2018 naik  menjadi  5,5 persen. </a:t>
            </a:r>
            <a:endParaRPr lang="id-ID" dirty="0"/>
          </a:p>
        </p:txBody>
      </p:sp>
      <p:sp>
        <p:nvSpPr>
          <p:cNvPr id="3" name="Title 2"/>
          <p:cNvSpPr>
            <a:spLocks noGrp="1"/>
          </p:cNvSpPr>
          <p:nvPr>
            <p:ph type="title"/>
          </p:nvPr>
        </p:nvSpPr>
        <p:spPr/>
        <p:txBody>
          <a:bodyPr>
            <a:noAutofit/>
          </a:bodyPr>
          <a:lstStyle/>
          <a:p>
            <a:pPr algn="ctr" fontAlgn="auto">
              <a:spcAft>
                <a:spcPts val="0"/>
              </a:spcAft>
              <a:defRPr/>
            </a:pPr>
            <a:r>
              <a:rPr lang="id-ID" sz="3200" dirty="0" smtClean="0"/>
              <a:t>Perekonomian Indonesia Tahun 2016</a:t>
            </a:r>
            <a:endParaRPr lang="id-ID" sz="3200"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537" indent="0" algn="just">
              <a:buNone/>
            </a:pPr>
            <a:r>
              <a:rPr lang="id-ID" sz="1600" dirty="0" smtClean="0"/>
              <a:t>	Bambang </a:t>
            </a:r>
            <a:r>
              <a:rPr lang="id-ID" sz="1600" dirty="0"/>
              <a:t>Prijambodo, Staf Ahli Menteri  Kementerian PPN/Bappenas, </a:t>
            </a:r>
            <a:r>
              <a:rPr lang="en-US" sz="1600" dirty="0" err="1"/>
              <a:t>pada</a:t>
            </a:r>
            <a:r>
              <a:rPr lang="id-ID" sz="1600" dirty="0"/>
              <a:t> 2016 ekonomi Indonesia masih menghadapi beberapa tantangan global. Tantangan tersebut dimulai dari melambatnya negara berkembang, penyesuaian yang dilakukan oleh ekonomi Tiongkok, harga komoditi yang tetap rendah, serta normalisasi kebijakan moneter Amerika Serikat.  Saat ini meski kondisi ekonomi meningkat, investasi masyarakat masih lambat, daya beli masyarakat turun, dan daya saing ekonomi yang masih rendah harus ditingkatkan guna mendorong permintaan domestik</a:t>
            </a:r>
            <a:r>
              <a:rPr lang="en-US" sz="1600" dirty="0" smtClean="0"/>
              <a:t>.</a:t>
            </a:r>
            <a:endParaRPr lang="id-ID" sz="1600" dirty="0" smtClean="0"/>
          </a:p>
          <a:p>
            <a:pPr marL="109537" indent="0" algn="just">
              <a:buNone/>
            </a:pPr>
            <a:r>
              <a:rPr lang="id-ID" sz="1600" dirty="0" smtClean="0"/>
              <a:t>	Indonesia </a:t>
            </a:r>
            <a:r>
              <a:rPr lang="id-ID" sz="1600" dirty="0"/>
              <a:t>Economic Quarterly (IEQ), edisi Juni </a:t>
            </a:r>
            <a:r>
              <a:rPr lang="id-ID" sz="1600" dirty="0" smtClean="0"/>
              <a:t>2016 menyatakan Konsumsi </a:t>
            </a:r>
            <a:r>
              <a:rPr lang="id-ID" sz="1600" dirty="0"/>
              <a:t>masyarakat dan belanja pemerintah diproyeksikan akan menopang pertumbuhan Indonesia pada tahun 2016. Kelanjutan reformasi kebijakan dapat membantu mengatasi dampak melambatnya permintaan dan gejolak pasar keuangan </a:t>
            </a:r>
            <a:r>
              <a:rPr lang="id-ID" sz="1600" dirty="0" smtClean="0"/>
              <a:t>dunia.</a:t>
            </a:r>
          </a:p>
          <a:p>
            <a:pPr marL="109537" indent="0" algn="just">
              <a:buNone/>
            </a:pPr>
            <a:r>
              <a:rPr lang="id-ID" sz="1600" dirty="0" smtClean="0"/>
              <a:t>	Gubernur </a:t>
            </a:r>
            <a:r>
              <a:rPr lang="id-ID" sz="1600" dirty="0"/>
              <a:t>Bank </a:t>
            </a:r>
            <a:r>
              <a:rPr lang="id-ID" sz="1600" dirty="0" smtClean="0"/>
              <a:t>Indonesia optimis </a:t>
            </a:r>
            <a:r>
              <a:rPr lang="id-ID" sz="1600" dirty="0"/>
              <a:t>pertumbuhan ekonomi Indonesia sepanjang tahun 2016 di atas 5</a:t>
            </a:r>
            <a:r>
              <a:rPr lang="en-US" sz="1600" dirty="0"/>
              <a:t>% (</a:t>
            </a:r>
            <a:r>
              <a:rPr lang="id-ID" sz="1600" dirty="0">
                <a:hlinkClick r:id="rId2"/>
              </a:rPr>
              <a:t>Jakarta</a:t>
            </a:r>
            <a:r>
              <a:rPr lang="id-ID" sz="1600" dirty="0"/>
              <a:t>, 18/7</a:t>
            </a:r>
            <a:r>
              <a:rPr lang="en-US" sz="1600" dirty="0"/>
              <a:t>/16</a:t>
            </a:r>
            <a:r>
              <a:rPr lang="id-ID" sz="1600" dirty="0"/>
              <a:t>). </a:t>
            </a:r>
            <a:r>
              <a:rPr lang="en-US" sz="1600" dirty="0" err="1"/>
              <a:t>Katanya</a:t>
            </a:r>
            <a:r>
              <a:rPr lang="id-ID" sz="1600" dirty="0"/>
              <a:t> dengan adanya Undang-Undang </a:t>
            </a:r>
            <a:r>
              <a:rPr lang="id-ID" sz="1600" i="1" dirty="0"/>
              <a:t>Tax Amnesty </a:t>
            </a:r>
            <a:r>
              <a:rPr lang="id-ID" sz="1600" dirty="0"/>
              <a:t>, pertumbuhan ekonomi akan mudah tercapai. Banyak uang yang masuk ke dalam negeri yang bisa digunakan untuk pembangunan</a:t>
            </a:r>
          </a:p>
        </p:txBody>
      </p:sp>
      <p:sp>
        <p:nvSpPr>
          <p:cNvPr id="3" name="Title 2"/>
          <p:cNvSpPr>
            <a:spLocks noGrp="1"/>
          </p:cNvSpPr>
          <p:nvPr>
            <p:ph type="title"/>
          </p:nvPr>
        </p:nvSpPr>
        <p:spPr/>
        <p:txBody>
          <a:bodyPr/>
          <a:lstStyle/>
          <a:p>
            <a:pPr algn="r" fontAlgn="auto">
              <a:spcAft>
                <a:spcPts val="0"/>
              </a:spcAft>
              <a:defRPr/>
            </a:pPr>
            <a:r>
              <a:rPr lang="id-ID" dirty="0" smtClean="0"/>
              <a:t>....</a:t>
            </a:r>
            <a:endParaRPr lang="id-ID"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just">
              <a:buNone/>
            </a:pPr>
            <a:r>
              <a:rPr lang="id-ID" sz="1800" dirty="0" smtClean="0"/>
              <a:t>	Susilo </a:t>
            </a:r>
            <a:r>
              <a:rPr lang="id-ID" sz="1800" dirty="0"/>
              <a:t>Bambang Yudhoyono (SBY) </a:t>
            </a:r>
            <a:r>
              <a:rPr lang="id-ID" sz="1800" dirty="0" smtClean="0"/>
              <a:t>menyatakan pertumbuhan </a:t>
            </a:r>
            <a:r>
              <a:rPr lang="id-ID" sz="1800" dirty="0"/>
              <a:t>ekonomi Indonesia harus kembali menembus 5% hingga menuju 6%. Jika laju pertumbuhan ekonomi tak bisa menembus 5% menuju ke 6%, maka akan menimbulkan implikasi yang luas. Selain itu, dia menambahkan tak perlu mematok pertumbuhan terlalu tinggi, misalnya 7%-8%, karena dikhawatirkan tak bisa tercapai</a:t>
            </a:r>
            <a:r>
              <a:rPr lang="en-US" sz="1800" dirty="0"/>
              <a:t>  (</a:t>
            </a:r>
            <a:r>
              <a:rPr lang="id-ID" sz="1800" dirty="0"/>
              <a:t>Jakarta,3/3/2016</a:t>
            </a:r>
            <a:r>
              <a:rPr lang="id-ID" sz="1800" dirty="0" smtClean="0"/>
              <a:t>).</a:t>
            </a:r>
          </a:p>
          <a:p>
            <a:pPr marL="109537" indent="0" algn="just">
              <a:buNone/>
            </a:pPr>
            <a:r>
              <a:rPr lang="id-ID" sz="1800" dirty="0"/>
              <a:t>	</a:t>
            </a:r>
            <a:r>
              <a:rPr lang="en-US" sz="1800" dirty="0" smtClean="0"/>
              <a:t>SBY </a:t>
            </a:r>
            <a:r>
              <a:rPr lang="en-US" sz="1800" dirty="0" err="1"/>
              <a:t>mengatakan</a:t>
            </a:r>
            <a:r>
              <a:rPr lang="en-US" sz="1800" dirty="0"/>
              <a:t> </a:t>
            </a:r>
            <a:r>
              <a:rPr lang="en-US" sz="1800" dirty="0" err="1"/>
              <a:t>bahwa</a:t>
            </a:r>
            <a:r>
              <a:rPr lang="en-US" sz="1800" dirty="0"/>
              <a:t> </a:t>
            </a:r>
            <a:r>
              <a:rPr lang="en-US" sz="1800" dirty="0" err="1"/>
              <a:t>dia</a:t>
            </a:r>
            <a:r>
              <a:rPr lang="en-US" sz="1800" dirty="0"/>
              <a:t>  </a:t>
            </a:r>
            <a:r>
              <a:rPr lang="id-ID" sz="1800" dirty="0"/>
              <a:t>dulu memilih strategi yang disebut dengan </a:t>
            </a:r>
            <a:r>
              <a:rPr lang="id-ID" sz="1800" i="1" dirty="0"/>
              <a:t>keep buying strategy</a:t>
            </a:r>
            <a:r>
              <a:rPr lang="en-US" sz="1800" dirty="0"/>
              <a:t>, </a:t>
            </a:r>
            <a:r>
              <a:rPr lang="id-ID" sz="1800" dirty="0"/>
              <a:t> maksud</a:t>
            </a:r>
            <a:r>
              <a:rPr lang="en-US" sz="1800" dirty="0" err="1"/>
              <a:t>nya</a:t>
            </a:r>
            <a:r>
              <a:rPr lang="en-US" sz="1800" dirty="0"/>
              <a:t> </a:t>
            </a:r>
            <a:r>
              <a:rPr lang="en-US" sz="1800" dirty="0" err="1"/>
              <a:t>adalah</a:t>
            </a:r>
            <a:r>
              <a:rPr lang="id-ID" sz="1800" dirty="0"/>
              <a:t> meskipun ekonomi lesu pastikan rakyat kita, masih bisa membeli barang dan jasa yang dibutuhkan. Entah beras, apapun yang dibutuhkan. Kalau rakyat masih membeli berarti </a:t>
            </a:r>
            <a:r>
              <a:rPr lang="id-ID" sz="1800" i="1" dirty="0"/>
              <a:t>demand</a:t>
            </a:r>
            <a:r>
              <a:rPr lang="id-ID" sz="1800" dirty="0"/>
              <a:t>. </a:t>
            </a:r>
            <a:r>
              <a:rPr lang="en-US" sz="1800" dirty="0" err="1"/>
              <a:t>Dengan</a:t>
            </a:r>
            <a:r>
              <a:rPr lang="en-US" sz="1800" dirty="0"/>
              <a:t> </a:t>
            </a:r>
            <a:r>
              <a:rPr lang="en-US" sz="1800" dirty="0" err="1"/>
              <a:t>strategi</a:t>
            </a:r>
            <a:r>
              <a:rPr lang="en-US" sz="1800" dirty="0"/>
              <a:t> </a:t>
            </a:r>
            <a:r>
              <a:rPr lang="en-US" sz="1800" dirty="0" err="1"/>
              <a:t>ini</a:t>
            </a:r>
            <a:r>
              <a:rPr lang="id-ID" sz="1800" dirty="0"/>
              <a:t> laju pertumbuhan ekonomi meningkat hingga pernah mencapai 6,5%. Kenyataannya, dalam krisis 2008-2009 </a:t>
            </a:r>
            <a:r>
              <a:rPr lang="id-ID" sz="1800" i="1" dirty="0"/>
              <a:t>we were able to minimalizing the impact of the crisis</a:t>
            </a:r>
            <a:r>
              <a:rPr lang="id-ID" sz="1800" dirty="0"/>
              <a:t>," ujar SBY.</a:t>
            </a:r>
          </a:p>
          <a:p>
            <a:pPr algn="just"/>
            <a:endParaRPr lang="id-ID" sz="1800" dirty="0" smtClean="0"/>
          </a:p>
        </p:txBody>
      </p:sp>
      <p:sp>
        <p:nvSpPr>
          <p:cNvPr id="3" name="Title 2"/>
          <p:cNvSpPr>
            <a:spLocks noGrp="1"/>
          </p:cNvSpPr>
          <p:nvPr>
            <p:ph type="title"/>
          </p:nvPr>
        </p:nvSpPr>
        <p:spPr/>
        <p:txBody>
          <a:bodyPr/>
          <a:lstStyle/>
          <a:p>
            <a:pPr algn="r" fontAlgn="auto">
              <a:spcAft>
                <a:spcPts val="0"/>
              </a:spcAft>
              <a:defRPr/>
            </a:pPr>
            <a:r>
              <a:rPr lang="id-ID" dirty="0" smtClean="0"/>
              <a:t>....</a:t>
            </a:r>
            <a:endParaRPr lang="id-ID"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7900"/>
          </a:xfrm>
        </p:spPr>
        <p:txBody>
          <a:bodyPr>
            <a:normAutofit fontScale="77500" lnSpcReduction="20000"/>
          </a:bodyPr>
          <a:lstStyle/>
          <a:p>
            <a:pPr marL="109537" indent="0" algn="just">
              <a:buNone/>
            </a:pPr>
            <a:r>
              <a:rPr lang="id-ID" sz="2800" dirty="0" smtClean="0"/>
              <a:t>	Tahun </a:t>
            </a:r>
            <a:r>
              <a:rPr lang="id-ID" sz="2800" dirty="0"/>
              <a:t>2015, pemerintah Indonesia menargetkan pertumbuhan PDB 5.7</a:t>
            </a:r>
            <a:r>
              <a:rPr lang="en-US" sz="2800" dirty="0"/>
              <a:t>%</a:t>
            </a:r>
            <a:r>
              <a:rPr lang="id-ID" sz="2800" dirty="0"/>
              <a:t>. Presiden Indonesia Joko Widodo, optimis bahwa target ambisius ini dapat dicapai walaupun  Bank Dunia dan </a:t>
            </a:r>
            <a:r>
              <a:rPr lang="id-ID" sz="2800" i="1" dirty="0"/>
              <a:t>IMF</a:t>
            </a:r>
            <a:r>
              <a:rPr lang="id-ID" sz="2800" dirty="0"/>
              <a:t> memproyeksikan pertumbuhan PDB Indonesia masing-masing pada angka 5.2</a:t>
            </a:r>
            <a:r>
              <a:rPr lang="en-US" sz="2800" dirty="0"/>
              <a:t>%</a:t>
            </a:r>
            <a:r>
              <a:rPr lang="id-ID" sz="2800" dirty="0"/>
              <a:t> dan 5.0</a:t>
            </a:r>
            <a:r>
              <a:rPr lang="en-US" sz="2800" dirty="0"/>
              <a:t>%</a:t>
            </a:r>
            <a:r>
              <a:rPr lang="id-ID" sz="2800" dirty="0"/>
              <a:t>. K</a:t>
            </a:r>
            <a:r>
              <a:rPr lang="en-US" sz="2800" dirty="0" err="1"/>
              <a:t>enyataannya</a:t>
            </a:r>
            <a:r>
              <a:rPr lang="en-US" sz="2800" dirty="0"/>
              <a:t> </a:t>
            </a:r>
            <a:r>
              <a:rPr lang="en-US" sz="2800" dirty="0" err="1"/>
              <a:t>realisasi</a:t>
            </a:r>
            <a:r>
              <a:rPr lang="en-US" sz="2800" dirty="0"/>
              <a:t> yang </a:t>
            </a:r>
            <a:r>
              <a:rPr lang="en-US" sz="2800" dirty="0" err="1"/>
              <a:t>dicapai</a:t>
            </a:r>
            <a:r>
              <a:rPr lang="en-US" sz="2800" dirty="0"/>
              <a:t> </a:t>
            </a:r>
            <a:r>
              <a:rPr lang="en-US" sz="2800" dirty="0" err="1"/>
              <a:t>tahun</a:t>
            </a:r>
            <a:r>
              <a:rPr lang="en-US" sz="2800" dirty="0"/>
              <a:t> 2015 </a:t>
            </a:r>
            <a:r>
              <a:rPr lang="en-US" sz="2800" dirty="0" err="1"/>
              <a:t>hanya</a:t>
            </a:r>
            <a:r>
              <a:rPr lang="en-US" sz="2800" dirty="0"/>
              <a:t> 4,79</a:t>
            </a:r>
            <a:r>
              <a:rPr lang="en-US" sz="2800" dirty="0" smtClean="0"/>
              <a:t>%.</a:t>
            </a:r>
            <a:endParaRPr lang="id-ID" sz="2400" dirty="0"/>
          </a:p>
          <a:p>
            <a:pPr marL="109537" indent="0" algn="just">
              <a:buNone/>
            </a:pPr>
            <a:r>
              <a:rPr lang="id-ID" sz="2400" dirty="0"/>
              <a:t>	</a:t>
            </a:r>
            <a:r>
              <a:rPr lang="en-US" sz="2800" dirty="0" err="1" smtClean="0"/>
              <a:t>Pada</a:t>
            </a:r>
            <a:r>
              <a:rPr lang="en-US" sz="2800" dirty="0" smtClean="0"/>
              <a:t> </a:t>
            </a:r>
            <a:r>
              <a:rPr lang="en-US" sz="2800" dirty="0" err="1"/>
              <a:t>tahun</a:t>
            </a:r>
            <a:r>
              <a:rPr lang="en-US" sz="2800" dirty="0"/>
              <a:t> 2016 </a:t>
            </a:r>
            <a:r>
              <a:rPr lang="en-US" sz="2800" dirty="0" err="1"/>
              <a:t>pertumbuhan</a:t>
            </a:r>
            <a:r>
              <a:rPr lang="en-US" sz="2800" dirty="0"/>
              <a:t> </a:t>
            </a:r>
            <a:r>
              <a:rPr lang="en-US" sz="2800" dirty="0" err="1"/>
              <a:t>ekonomi</a:t>
            </a:r>
            <a:r>
              <a:rPr lang="en-US" sz="2800" dirty="0"/>
              <a:t> Indonesia </a:t>
            </a:r>
            <a:r>
              <a:rPr lang="en-US" sz="2800" dirty="0" err="1"/>
              <a:t>ditargetkan</a:t>
            </a:r>
            <a:r>
              <a:rPr lang="en-US" sz="2800" dirty="0"/>
              <a:t> 5,2%. </a:t>
            </a:r>
            <a:r>
              <a:rPr lang="en-US" sz="2800" dirty="0" err="1"/>
              <a:t>Menurut</a:t>
            </a:r>
            <a:r>
              <a:rPr lang="en-US" sz="2800" dirty="0"/>
              <a:t> </a:t>
            </a:r>
            <a:r>
              <a:rPr lang="id-ID" sz="2800" dirty="0"/>
              <a:t>Gubernur Bank Indonesia, </a:t>
            </a:r>
            <a:r>
              <a:rPr lang="id-ID" sz="2800" dirty="0">
                <a:hlinkClick r:id="rId2"/>
              </a:rPr>
              <a:t>Agus Martowardojo</a:t>
            </a:r>
            <a:r>
              <a:rPr lang="id-ID" sz="2800" dirty="0"/>
              <a:t> optimis pertumbuhan ekonomi Indonesia sepanjang tahun 2016 di atas 5 persen. Kuartal II-2016 saja, Agus menyebut pertumbuhan ekonomi akan mencapai 4,94 persen. "Kuartal II-2016 itu 4,94 persen dan untuk satu tahunnya 5,04 persen,"</a:t>
            </a:r>
            <a:endParaRPr lang="id-ID" sz="2400" dirty="0"/>
          </a:p>
          <a:p>
            <a:pPr marL="109728" indent="0" algn="just" fontAlgn="auto">
              <a:spcAft>
                <a:spcPts val="0"/>
              </a:spcAft>
              <a:buFont typeface="Wingdings 3"/>
              <a:buNone/>
              <a:defRPr/>
            </a:pPr>
            <a:endParaRPr lang="id-ID" dirty="0"/>
          </a:p>
        </p:txBody>
      </p:sp>
      <p:sp>
        <p:nvSpPr>
          <p:cNvPr id="3" name="Title 2"/>
          <p:cNvSpPr>
            <a:spLocks noGrp="1"/>
          </p:cNvSpPr>
          <p:nvPr>
            <p:ph type="title"/>
          </p:nvPr>
        </p:nvSpPr>
        <p:spPr>
          <a:xfrm>
            <a:off x="457200" y="274638"/>
            <a:ext cx="8229600" cy="868362"/>
          </a:xfrm>
        </p:spPr>
        <p:txBody>
          <a:bodyPr>
            <a:noAutofit/>
          </a:bodyPr>
          <a:lstStyle/>
          <a:p>
            <a:pPr algn="ctr" fontAlgn="auto">
              <a:spcAft>
                <a:spcPts val="0"/>
              </a:spcAft>
              <a:defRPr/>
            </a:pPr>
            <a:r>
              <a:rPr lang="id-ID" sz="2000" dirty="0">
                <a:effectLst/>
              </a:rPr>
              <a:t/>
            </a:r>
            <a:br>
              <a:rPr lang="id-ID" sz="2000" dirty="0">
                <a:effectLst/>
              </a:rPr>
            </a:br>
            <a:r>
              <a:rPr lang="id-ID" sz="3200" dirty="0" smtClean="0">
                <a:effectLst/>
              </a:rPr>
              <a:t>KESIMPULAN</a:t>
            </a:r>
            <a:endParaRPr lang="id-ID" sz="2000"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buNone/>
            </a:pPr>
            <a:r>
              <a:rPr lang="id-ID" sz="1600" dirty="0"/>
              <a:t>	</a:t>
            </a:r>
            <a:r>
              <a:rPr lang="id-ID" sz="1600" dirty="0" smtClean="0"/>
              <a:t>Indonesia </a:t>
            </a:r>
            <a:r>
              <a:rPr lang="id-ID" sz="1600" dirty="0"/>
              <a:t>dapat berhasil mencapai target pertumbuhan ekonomi 5.</a:t>
            </a:r>
            <a:r>
              <a:rPr lang="en-US" sz="1600" dirty="0"/>
              <a:t>2</a:t>
            </a:r>
            <a:r>
              <a:rPr lang="id-ID" sz="1600" dirty="0"/>
              <a:t> persen pada tahun 201</a:t>
            </a:r>
            <a:r>
              <a:rPr lang="en-US" sz="1600" dirty="0"/>
              <a:t>6</a:t>
            </a:r>
            <a:r>
              <a:rPr lang="id-ID" sz="1600" dirty="0"/>
              <a:t>. Langkah di bawah ini dinilai sangat </a:t>
            </a:r>
            <a:r>
              <a:rPr lang="id-ID" sz="1600" dirty="0" smtClean="0"/>
              <a:t>diperlukan</a:t>
            </a:r>
          </a:p>
          <a:p>
            <a:pPr marL="452437" indent="-342900">
              <a:buFont typeface="+mj-lt"/>
              <a:buAutoNum type="alphaUcPeriod"/>
            </a:pPr>
            <a:r>
              <a:rPr lang="id-ID" sz="1600" dirty="0" smtClean="0"/>
              <a:t>Perbaikan Infrastruktur</a:t>
            </a:r>
            <a:endParaRPr lang="id-ID" sz="1400" dirty="0"/>
          </a:p>
          <a:p>
            <a:pPr marL="452437" indent="-342900">
              <a:buFont typeface="+mj-lt"/>
              <a:buAutoNum type="alphaUcPeriod"/>
            </a:pPr>
            <a:r>
              <a:rPr lang="id-ID" sz="1600" dirty="0" smtClean="0"/>
              <a:t>Memperbaiki </a:t>
            </a:r>
            <a:r>
              <a:rPr lang="id-ID" sz="1600" dirty="0"/>
              <a:t>iklim </a:t>
            </a:r>
            <a:r>
              <a:rPr lang="id-ID" sz="1600" dirty="0" smtClean="0"/>
              <a:t>investasi</a:t>
            </a:r>
            <a:endParaRPr lang="id-ID" sz="1400" dirty="0"/>
          </a:p>
          <a:p>
            <a:pPr marL="452437" indent="-342900">
              <a:buFont typeface="+mj-lt"/>
              <a:buAutoNum type="alphaUcPeriod"/>
            </a:pPr>
            <a:r>
              <a:rPr lang="id-ID" sz="1600" dirty="0" smtClean="0"/>
              <a:t>Menjadi </a:t>
            </a:r>
            <a:r>
              <a:rPr lang="id-ID" sz="1600" dirty="0"/>
              <a:t>eksportir produk </a:t>
            </a:r>
            <a:r>
              <a:rPr lang="id-ID" sz="1600" dirty="0" smtClean="0"/>
              <a:t>manufactur</a:t>
            </a:r>
            <a:endParaRPr lang="id-ID" sz="1400" dirty="0"/>
          </a:p>
          <a:p>
            <a:pPr marL="452437" indent="-342900">
              <a:buFont typeface="+mj-lt"/>
              <a:buAutoNum type="alphaUcPeriod"/>
            </a:pPr>
            <a:r>
              <a:rPr lang="id-ID" sz="1600" dirty="0" smtClean="0"/>
              <a:t>Menurunkan </a:t>
            </a:r>
            <a:r>
              <a:rPr lang="id-ID" sz="1600" dirty="0"/>
              <a:t>patokan suku bunga</a:t>
            </a:r>
            <a:r>
              <a:rPr lang="en-US" sz="1600" dirty="0"/>
              <a:t> (</a:t>
            </a:r>
            <a:r>
              <a:rPr lang="en-US" sz="1600" dirty="0" err="1"/>
              <a:t>Juli</a:t>
            </a:r>
            <a:r>
              <a:rPr lang="en-US" sz="1600" dirty="0"/>
              <a:t> 2016 BI Rate </a:t>
            </a:r>
            <a:r>
              <a:rPr lang="en-US" sz="1600" dirty="0" err="1"/>
              <a:t>sudah</a:t>
            </a:r>
            <a:r>
              <a:rPr lang="en-US" sz="1600" dirty="0"/>
              <a:t> 6,5</a:t>
            </a:r>
            <a:r>
              <a:rPr lang="en-US" sz="1600" dirty="0" smtClean="0"/>
              <a:t>%)</a:t>
            </a:r>
            <a:endParaRPr lang="id-ID" sz="1400" dirty="0"/>
          </a:p>
          <a:p>
            <a:pPr marL="452437" indent="-342900">
              <a:buFont typeface="+mj-lt"/>
              <a:buAutoNum type="alphaUcPeriod"/>
            </a:pPr>
            <a:r>
              <a:rPr lang="id-ID" sz="1600" dirty="0" smtClean="0"/>
              <a:t>Meningkatkan </a:t>
            </a:r>
            <a:r>
              <a:rPr lang="id-ID" sz="1600" dirty="0"/>
              <a:t>stabilitas </a:t>
            </a:r>
            <a:r>
              <a:rPr lang="id-ID" sz="1600" dirty="0" smtClean="0"/>
              <a:t>politik</a:t>
            </a:r>
            <a:endParaRPr lang="id-ID" sz="1400" dirty="0"/>
          </a:p>
          <a:p>
            <a:pPr marL="452437" indent="-342900">
              <a:buFont typeface="+mj-lt"/>
              <a:buAutoNum type="alphaUcPeriod"/>
            </a:pPr>
            <a:r>
              <a:rPr lang="en-US" sz="1600" dirty="0" err="1" smtClean="0"/>
              <a:t>Tingkatkan</a:t>
            </a:r>
            <a:r>
              <a:rPr lang="en-US" sz="1600" dirty="0" smtClean="0"/>
              <a:t> </a:t>
            </a:r>
            <a:r>
              <a:rPr lang="en-US" sz="1600" dirty="0" err="1"/>
              <a:t>dan</a:t>
            </a:r>
            <a:r>
              <a:rPr lang="en-US" sz="1600" dirty="0"/>
              <a:t> </a:t>
            </a:r>
            <a:r>
              <a:rPr lang="en-US" sz="1600" dirty="0" err="1"/>
              <a:t>sempurnakan</a:t>
            </a:r>
            <a:r>
              <a:rPr lang="en-US" sz="1600" dirty="0"/>
              <a:t> </a:t>
            </a:r>
            <a:r>
              <a:rPr lang="en-US" sz="1600" dirty="0" err="1"/>
              <a:t>lebih</a:t>
            </a:r>
            <a:r>
              <a:rPr lang="en-US" sz="1600" dirty="0"/>
              <a:t> </a:t>
            </a:r>
            <a:r>
              <a:rPr lang="en-US" sz="1600" dirty="0" err="1"/>
              <a:t>lanjut</a:t>
            </a:r>
            <a:r>
              <a:rPr lang="en-US" sz="1600" dirty="0"/>
              <a:t> </a:t>
            </a:r>
            <a:r>
              <a:rPr lang="en-US" sz="1600" dirty="0" err="1"/>
              <a:t>sasaran</a:t>
            </a:r>
            <a:r>
              <a:rPr lang="en-US" sz="1600" dirty="0"/>
              <a:t> </a:t>
            </a:r>
            <a:r>
              <a:rPr lang="en-US" sz="1600" dirty="0" err="1"/>
              <a:t>belanja</a:t>
            </a:r>
            <a:r>
              <a:rPr lang="en-US" sz="1600" dirty="0"/>
              <a:t> </a:t>
            </a:r>
            <a:r>
              <a:rPr lang="en-US" sz="1600" dirty="0" err="1"/>
              <a:t>untuk</a:t>
            </a:r>
            <a:r>
              <a:rPr lang="en-US" sz="1600" dirty="0"/>
              <a:t> </a:t>
            </a:r>
            <a:r>
              <a:rPr lang="en-US" sz="1600" dirty="0" err="1" smtClean="0"/>
              <a:t>pengentasan</a:t>
            </a:r>
            <a:r>
              <a:rPr lang="id-ID" sz="1400" dirty="0"/>
              <a:t> </a:t>
            </a:r>
            <a:r>
              <a:rPr lang="en-US" sz="1600" dirty="0" err="1" smtClean="0"/>
              <a:t>kemiskinan</a:t>
            </a:r>
            <a:r>
              <a:rPr lang="en-US" sz="1600" dirty="0" smtClean="0"/>
              <a:t> </a:t>
            </a:r>
            <a:r>
              <a:rPr lang="en-US" sz="1600" dirty="0" err="1"/>
              <a:t>dan</a:t>
            </a:r>
            <a:r>
              <a:rPr lang="en-US" sz="1600" dirty="0"/>
              <a:t> </a:t>
            </a:r>
            <a:r>
              <a:rPr lang="en-US" sz="1600" dirty="0" err="1"/>
              <a:t>peningkatan</a:t>
            </a:r>
            <a:r>
              <a:rPr lang="en-US" sz="1600" dirty="0"/>
              <a:t> </a:t>
            </a:r>
            <a:r>
              <a:rPr lang="en-US" sz="1600" dirty="0" err="1" smtClean="0"/>
              <a:t>kesehatan</a:t>
            </a:r>
            <a:r>
              <a:rPr lang="en-US" sz="1600" dirty="0" smtClean="0"/>
              <a:t>.</a:t>
            </a:r>
            <a:endParaRPr lang="id-ID" sz="1400" dirty="0"/>
          </a:p>
          <a:p>
            <a:pPr marL="452437" indent="-342900">
              <a:buFont typeface="+mj-lt"/>
              <a:buAutoNum type="alphaUcPeriod"/>
            </a:pPr>
            <a:r>
              <a:rPr lang="en-US" sz="1600" dirty="0" err="1" smtClean="0"/>
              <a:t>Arahkan</a:t>
            </a:r>
            <a:r>
              <a:rPr lang="en-US" sz="1600" dirty="0" smtClean="0"/>
              <a:t> </a:t>
            </a:r>
            <a:r>
              <a:rPr lang="en-US" sz="1600" dirty="0" err="1"/>
              <a:t>lebih</a:t>
            </a:r>
            <a:r>
              <a:rPr lang="en-US" sz="1600" dirty="0"/>
              <a:t> </a:t>
            </a:r>
            <a:r>
              <a:rPr lang="en-US" sz="1600" dirty="0" err="1"/>
              <a:t>banyak</a:t>
            </a:r>
            <a:r>
              <a:rPr lang="en-US" sz="1600" dirty="0"/>
              <a:t> </a:t>
            </a:r>
            <a:r>
              <a:rPr lang="en-US" sz="1600" dirty="0" err="1"/>
              <a:t>sumber</a:t>
            </a:r>
            <a:r>
              <a:rPr lang="en-US" sz="1600" dirty="0"/>
              <a:t> </a:t>
            </a:r>
            <a:r>
              <a:rPr lang="en-US" sz="1600" dirty="0" err="1"/>
              <a:t>daya</a:t>
            </a:r>
            <a:r>
              <a:rPr lang="en-US" sz="1600" dirty="0"/>
              <a:t> </a:t>
            </a:r>
            <a:r>
              <a:rPr lang="en-US" sz="1600" dirty="0" err="1"/>
              <a:t>pemerintah</a:t>
            </a:r>
            <a:r>
              <a:rPr lang="en-US" sz="1600" dirty="0"/>
              <a:t> </a:t>
            </a:r>
            <a:r>
              <a:rPr lang="en-US" sz="1600" dirty="0" err="1"/>
              <a:t>untuk</a:t>
            </a:r>
            <a:r>
              <a:rPr lang="en-US" sz="1600" dirty="0"/>
              <a:t> </a:t>
            </a:r>
            <a:r>
              <a:rPr lang="en-US" sz="1600" dirty="0" err="1"/>
              <a:t>meningkatkan</a:t>
            </a:r>
            <a:r>
              <a:rPr lang="en-US" sz="1600" dirty="0"/>
              <a:t> </a:t>
            </a:r>
            <a:r>
              <a:rPr lang="en-US" sz="1600" dirty="0" err="1"/>
              <a:t>akses</a:t>
            </a:r>
            <a:r>
              <a:rPr lang="en-US" sz="1600" dirty="0"/>
              <a:t> </a:t>
            </a:r>
            <a:r>
              <a:rPr lang="en-US" sz="1600" dirty="0" err="1" smtClean="0"/>
              <a:t>dan</a:t>
            </a:r>
            <a:r>
              <a:rPr lang="id-ID" sz="1400" dirty="0"/>
              <a:t> </a:t>
            </a:r>
            <a:r>
              <a:rPr lang="en-US" sz="1600" dirty="0" err="1" smtClean="0"/>
              <a:t>hasil</a:t>
            </a:r>
            <a:r>
              <a:rPr lang="en-US" sz="1600" dirty="0" smtClean="0"/>
              <a:t> </a:t>
            </a:r>
            <a:r>
              <a:rPr lang="en-US" sz="1600" dirty="0" err="1"/>
              <a:t>pendidikan</a:t>
            </a:r>
            <a:r>
              <a:rPr lang="en-US" sz="1600" dirty="0"/>
              <a:t>. </a:t>
            </a:r>
            <a:endParaRPr lang="id-ID" sz="1400" dirty="0"/>
          </a:p>
          <a:p>
            <a:pPr marL="452437" indent="-342900">
              <a:buFont typeface="+mj-lt"/>
              <a:buAutoNum type="alphaUcPeriod"/>
            </a:pPr>
            <a:r>
              <a:rPr lang="en-US" sz="1600" dirty="0" err="1" smtClean="0"/>
              <a:t>Berikan</a:t>
            </a:r>
            <a:r>
              <a:rPr lang="en-US" sz="1600" dirty="0" smtClean="0"/>
              <a:t> </a:t>
            </a:r>
            <a:r>
              <a:rPr lang="en-US" sz="1600" dirty="0" err="1"/>
              <a:t>dukungan</a:t>
            </a:r>
            <a:r>
              <a:rPr lang="en-US" sz="1600" dirty="0"/>
              <a:t> yang </a:t>
            </a:r>
            <a:r>
              <a:rPr lang="en-US" sz="1600" dirty="0" err="1"/>
              <a:t>semakin</a:t>
            </a:r>
            <a:r>
              <a:rPr lang="en-US" sz="1600" dirty="0"/>
              <a:t> </a:t>
            </a:r>
            <a:r>
              <a:rPr lang="en-US" sz="1600" dirty="0" err="1"/>
              <a:t>luas</a:t>
            </a:r>
            <a:r>
              <a:rPr lang="en-US" sz="1600" dirty="0"/>
              <a:t> </a:t>
            </a:r>
            <a:r>
              <a:rPr lang="en-US" sz="1600" dirty="0" err="1"/>
              <a:t>kepada</a:t>
            </a:r>
            <a:r>
              <a:rPr lang="en-US" sz="1600" dirty="0"/>
              <a:t> </a:t>
            </a:r>
            <a:r>
              <a:rPr lang="en-US" sz="1600" dirty="0" err="1"/>
              <a:t>pemerintah</a:t>
            </a:r>
            <a:r>
              <a:rPr lang="en-US" sz="1600" dirty="0"/>
              <a:t> </a:t>
            </a:r>
            <a:r>
              <a:rPr lang="en-US" sz="1600" dirty="0" err="1"/>
              <a:t>daerah</a:t>
            </a:r>
            <a:r>
              <a:rPr lang="en-US" sz="1600" dirty="0"/>
              <a:t> </a:t>
            </a:r>
            <a:r>
              <a:rPr lang="en-US" sz="1600" dirty="0" err="1" smtClean="0"/>
              <a:t>untuk</a:t>
            </a:r>
            <a:r>
              <a:rPr lang="id-ID" sz="1400" dirty="0"/>
              <a:t> </a:t>
            </a:r>
            <a:r>
              <a:rPr lang="en-US" sz="1600" dirty="0" err="1" smtClean="0"/>
              <a:t>pengembangan</a:t>
            </a:r>
            <a:r>
              <a:rPr lang="en-US" sz="1600" dirty="0" smtClean="0"/>
              <a:t> </a:t>
            </a:r>
            <a:r>
              <a:rPr lang="en-US" sz="1600" dirty="0" err="1"/>
              <a:t>kapasitas</a:t>
            </a:r>
            <a:r>
              <a:rPr lang="en-US" sz="1600" dirty="0"/>
              <a:t>, </a:t>
            </a:r>
            <a:r>
              <a:rPr lang="en-US" sz="1600" dirty="0" err="1"/>
              <a:t>termasuk</a:t>
            </a:r>
            <a:r>
              <a:rPr lang="en-US" sz="1600" dirty="0"/>
              <a:t> </a:t>
            </a:r>
            <a:r>
              <a:rPr lang="en-US" sz="1600" dirty="0" err="1"/>
              <a:t>penyediaan</a:t>
            </a:r>
            <a:r>
              <a:rPr lang="en-US" sz="1600" dirty="0"/>
              <a:t> </a:t>
            </a:r>
            <a:r>
              <a:rPr lang="en-US" sz="1600" dirty="0" err="1"/>
              <a:t>bantuan</a:t>
            </a:r>
            <a:r>
              <a:rPr lang="en-US" sz="1600" dirty="0"/>
              <a:t> </a:t>
            </a:r>
            <a:r>
              <a:rPr lang="en-US" sz="1600" dirty="0" err="1"/>
              <a:t>teknis</a:t>
            </a:r>
            <a:r>
              <a:rPr lang="en-US" sz="1600" dirty="0"/>
              <a:t> </a:t>
            </a:r>
            <a:r>
              <a:rPr lang="en-US" sz="1600" dirty="0" err="1" smtClean="0"/>
              <a:t>dan</a:t>
            </a:r>
            <a:r>
              <a:rPr lang="id-ID" sz="1400" dirty="0"/>
              <a:t> </a:t>
            </a:r>
            <a:r>
              <a:rPr lang="en-US" sz="1600" dirty="0" err="1" smtClean="0"/>
              <a:t>administratif</a:t>
            </a:r>
            <a:r>
              <a:rPr lang="en-US" sz="1600" dirty="0" smtClean="0"/>
              <a:t> </a:t>
            </a:r>
            <a:r>
              <a:rPr lang="en-US" sz="1600" dirty="0" err="1"/>
              <a:t>oleh</a:t>
            </a:r>
            <a:r>
              <a:rPr lang="en-US" sz="1600" dirty="0"/>
              <a:t> </a:t>
            </a:r>
            <a:r>
              <a:rPr lang="en-US" sz="1600" dirty="0" err="1"/>
              <a:t>pemerintah</a:t>
            </a:r>
            <a:r>
              <a:rPr lang="en-US" sz="1600" dirty="0"/>
              <a:t> </a:t>
            </a:r>
            <a:r>
              <a:rPr lang="en-US" sz="1600" dirty="0" err="1" smtClean="0"/>
              <a:t>pusat</a:t>
            </a:r>
            <a:r>
              <a:rPr lang="en-US" sz="1600" dirty="0" smtClean="0"/>
              <a:t>.</a:t>
            </a:r>
            <a:endParaRPr lang="id-ID" sz="1400" dirty="0"/>
          </a:p>
          <a:p>
            <a:pPr marL="452437" indent="-342900">
              <a:buFont typeface="+mj-lt"/>
              <a:buAutoNum type="alphaUcPeriod"/>
            </a:pPr>
            <a:r>
              <a:rPr lang="en-US" sz="1600" dirty="0" err="1" smtClean="0"/>
              <a:t>Tingkatkan</a:t>
            </a:r>
            <a:r>
              <a:rPr lang="en-US" sz="1600" dirty="0" smtClean="0"/>
              <a:t> </a:t>
            </a:r>
            <a:r>
              <a:rPr lang="en-US" sz="1600" dirty="0" err="1"/>
              <a:t>produktivitas</a:t>
            </a:r>
            <a:r>
              <a:rPr lang="en-US" sz="1600" dirty="0"/>
              <a:t> </a:t>
            </a:r>
            <a:r>
              <a:rPr lang="en-US" sz="1600" dirty="0" err="1"/>
              <a:t>pertanian</a:t>
            </a:r>
            <a:r>
              <a:rPr lang="en-US" sz="1600" dirty="0"/>
              <a:t> </a:t>
            </a:r>
            <a:r>
              <a:rPr lang="en-US" sz="1600" dirty="0" err="1"/>
              <a:t>dengan</a:t>
            </a:r>
            <a:r>
              <a:rPr lang="en-US" sz="1600" dirty="0"/>
              <a:t> </a:t>
            </a:r>
            <a:r>
              <a:rPr lang="en-US" sz="1600" dirty="0" err="1"/>
              <a:t>memberikan</a:t>
            </a:r>
            <a:r>
              <a:rPr lang="en-US" sz="1600" dirty="0"/>
              <a:t> </a:t>
            </a:r>
            <a:r>
              <a:rPr lang="en-US" sz="1600" dirty="0" err="1"/>
              <a:t>bantuan</a:t>
            </a:r>
            <a:r>
              <a:rPr lang="en-US" sz="1600" dirty="0"/>
              <a:t> </a:t>
            </a:r>
            <a:r>
              <a:rPr lang="en-US" sz="1600" dirty="0" err="1"/>
              <a:t>teknis</a:t>
            </a:r>
            <a:r>
              <a:rPr lang="en-US" sz="1600" dirty="0"/>
              <a:t> </a:t>
            </a:r>
            <a:r>
              <a:rPr lang="en-US" sz="1600" dirty="0" err="1" smtClean="0"/>
              <a:t>dan</a:t>
            </a:r>
            <a:r>
              <a:rPr lang="id-ID" sz="1400" dirty="0"/>
              <a:t> </a:t>
            </a:r>
            <a:r>
              <a:rPr lang="en-US" sz="1600" dirty="0" err="1" smtClean="0"/>
              <a:t>pelatihan</a:t>
            </a:r>
            <a:r>
              <a:rPr lang="en-US" sz="1600" dirty="0"/>
              <a:t>.</a:t>
            </a:r>
            <a:endParaRPr lang="id-ID" sz="1400" dirty="0"/>
          </a:p>
          <a:p>
            <a:endParaRPr lang="id-ID" sz="1400" dirty="0"/>
          </a:p>
        </p:txBody>
      </p:sp>
      <p:sp>
        <p:nvSpPr>
          <p:cNvPr id="3" name="Title 2"/>
          <p:cNvSpPr>
            <a:spLocks noGrp="1"/>
          </p:cNvSpPr>
          <p:nvPr>
            <p:ph type="title"/>
          </p:nvPr>
        </p:nvSpPr>
        <p:spPr/>
        <p:txBody>
          <a:bodyPr/>
          <a:lstStyle/>
          <a:p>
            <a:pPr algn="ctr"/>
            <a:r>
              <a:rPr lang="en-US" dirty="0">
                <a:effectLst/>
              </a:rPr>
              <a:t> </a:t>
            </a:r>
            <a:r>
              <a:rPr lang="en-US" dirty="0" err="1">
                <a:effectLst/>
              </a:rPr>
              <a:t>Rekomendasi</a:t>
            </a:r>
            <a:endParaRPr lang="id-ID" dirty="0">
              <a:effectLst/>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arn(inVertical)">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barn(inVertical)">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barn(inVertical)">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barn(inVertical)">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barn(inVertical)">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barn(inVertical)">
                                      <p:cBhvr>
                                        <p:cTn id="5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just">
              <a:buNone/>
            </a:pPr>
            <a:r>
              <a:rPr lang="id-ID" sz="1800" b="1" dirty="0"/>
              <a:t>	</a:t>
            </a:r>
            <a:r>
              <a:rPr lang="en-US" sz="1800" dirty="0" err="1" smtClean="0"/>
              <a:t>Dalam</a:t>
            </a:r>
            <a:r>
              <a:rPr lang="en-US" sz="1800" dirty="0" smtClean="0"/>
              <a:t> </a:t>
            </a:r>
            <a:r>
              <a:rPr lang="en-US" sz="1800" dirty="0" err="1"/>
              <a:t>menganalisis</a:t>
            </a:r>
            <a:r>
              <a:rPr lang="en-US" sz="1800" dirty="0"/>
              <a:t> </a:t>
            </a:r>
            <a:r>
              <a:rPr lang="en-US" sz="1800" dirty="0" err="1"/>
              <a:t>kondisi</a:t>
            </a:r>
            <a:r>
              <a:rPr lang="en-US" sz="1800" dirty="0"/>
              <a:t> </a:t>
            </a:r>
            <a:r>
              <a:rPr lang="en-US" sz="1800" dirty="0" err="1"/>
              <a:t>dan</a:t>
            </a:r>
            <a:r>
              <a:rPr lang="en-US" sz="1800" dirty="0"/>
              <a:t> </a:t>
            </a:r>
            <a:r>
              <a:rPr lang="en-US" sz="1800" dirty="0" err="1"/>
              <a:t>memprediksi</a:t>
            </a:r>
            <a:r>
              <a:rPr lang="en-US" sz="1800" dirty="0"/>
              <a:t> </a:t>
            </a:r>
            <a:r>
              <a:rPr lang="en-US" sz="1800" dirty="0" err="1"/>
              <a:t>ekonomi</a:t>
            </a:r>
            <a:r>
              <a:rPr lang="en-US" sz="1800" dirty="0"/>
              <a:t> </a:t>
            </a:r>
            <a:r>
              <a:rPr lang="en-US" sz="1800" dirty="0" err="1"/>
              <a:t>suatu</a:t>
            </a:r>
            <a:r>
              <a:rPr lang="en-US" sz="1800" dirty="0"/>
              <a:t> </a:t>
            </a:r>
            <a:r>
              <a:rPr lang="en-US" sz="1800" dirty="0" err="1"/>
              <a:t>daerah</a:t>
            </a:r>
            <a:r>
              <a:rPr lang="en-US" sz="1800" dirty="0"/>
              <a:t> </a:t>
            </a:r>
            <a:r>
              <a:rPr lang="en-US" sz="1800" dirty="0" err="1"/>
              <a:t>tidak</a:t>
            </a:r>
            <a:r>
              <a:rPr lang="en-US" sz="1800" dirty="0"/>
              <a:t> </a:t>
            </a:r>
            <a:r>
              <a:rPr lang="en-US" sz="1800" dirty="0" err="1"/>
              <a:t>bisa</a:t>
            </a:r>
            <a:r>
              <a:rPr lang="en-US" sz="1800" dirty="0"/>
              <a:t> </a:t>
            </a:r>
            <a:r>
              <a:rPr lang="en-US" sz="1800" dirty="0" err="1"/>
              <a:t>lepas</a:t>
            </a:r>
            <a:r>
              <a:rPr lang="en-US" sz="1800" dirty="0"/>
              <a:t> </a:t>
            </a:r>
            <a:r>
              <a:rPr lang="en-US" sz="1800" dirty="0" err="1"/>
              <a:t>dari</a:t>
            </a:r>
            <a:r>
              <a:rPr lang="en-US" sz="1800" dirty="0"/>
              <a:t> </a:t>
            </a:r>
            <a:r>
              <a:rPr lang="en-US" sz="1800" dirty="0" err="1"/>
              <a:t>kondisi</a:t>
            </a:r>
            <a:r>
              <a:rPr lang="en-US" sz="1800" dirty="0"/>
              <a:t> </a:t>
            </a:r>
            <a:r>
              <a:rPr lang="en-US" sz="1800" dirty="0" err="1"/>
              <a:t>ekonomi</a:t>
            </a:r>
            <a:r>
              <a:rPr lang="en-US" sz="1800" dirty="0"/>
              <a:t> </a:t>
            </a:r>
            <a:r>
              <a:rPr lang="en-US" sz="1800" dirty="0" err="1"/>
              <a:t>makro</a:t>
            </a:r>
            <a:r>
              <a:rPr lang="en-US" sz="1800" dirty="0"/>
              <a:t> </a:t>
            </a:r>
            <a:r>
              <a:rPr lang="en-US" sz="1800" dirty="0" err="1"/>
              <a:t>nasional</a:t>
            </a:r>
            <a:r>
              <a:rPr lang="en-US" sz="1800" dirty="0"/>
              <a:t> </a:t>
            </a:r>
            <a:r>
              <a:rPr lang="en-US" sz="1800" dirty="0" err="1"/>
              <a:t>bahkan</a:t>
            </a:r>
            <a:r>
              <a:rPr lang="en-US" sz="1800" dirty="0"/>
              <a:t> </a:t>
            </a:r>
            <a:r>
              <a:rPr lang="en-US" sz="1800" dirty="0" smtClean="0"/>
              <a:t>global.</a:t>
            </a:r>
            <a:r>
              <a:rPr lang="id-ID" sz="1800" dirty="0" smtClean="0"/>
              <a:t> </a:t>
            </a:r>
            <a:r>
              <a:rPr lang="en-US" sz="1800" dirty="0" smtClean="0"/>
              <a:t>Hal </a:t>
            </a:r>
            <a:r>
              <a:rPr lang="en-US" sz="1800" dirty="0" err="1"/>
              <a:t>ini</a:t>
            </a:r>
            <a:r>
              <a:rPr lang="en-US" sz="1800" dirty="0"/>
              <a:t> </a:t>
            </a:r>
            <a:r>
              <a:rPr lang="en-US" sz="1800" dirty="0" err="1"/>
              <a:t>dapat</a:t>
            </a:r>
            <a:r>
              <a:rPr lang="en-US" sz="1800" dirty="0"/>
              <a:t> </a:t>
            </a:r>
            <a:r>
              <a:rPr lang="en-US" sz="1800" dirty="0" err="1"/>
              <a:t>dilihat</a:t>
            </a:r>
            <a:r>
              <a:rPr lang="en-US" sz="1800" dirty="0"/>
              <a:t> </a:t>
            </a:r>
            <a:r>
              <a:rPr lang="en-US" sz="1800" dirty="0" err="1"/>
              <a:t>dari</a:t>
            </a:r>
            <a:r>
              <a:rPr lang="en-US" sz="1800" dirty="0"/>
              <a:t> </a:t>
            </a:r>
            <a:r>
              <a:rPr lang="en-US" sz="1800" dirty="0" err="1"/>
              <a:t>keuangan</a:t>
            </a:r>
            <a:r>
              <a:rPr lang="en-US" sz="1800" dirty="0"/>
              <a:t> </a:t>
            </a:r>
            <a:r>
              <a:rPr lang="en-US" sz="1800" dirty="0" err="1"/>
              <a:t>daerah</a:t>
            </a:r>
            <a:r>
              <a:rPr lang="en-US" sz="1800" dirty="0"/>
              <a:t> </a:t>
            </a:r>
            <a:r>
              <a:rPr lang="en-US" sz="1800" dirty="0" err="1"/>
              <a:t>sebagian</a:t>
            </a:r>
            <a:r>
              <a:rPr lang="en-US" sz="1800" dirty="0"/>
              <a:t> </a:t>
            </a:r>
            <a:r>
              <a:rPr lang="en-US" sz="1800" dirty="0" err="1"/>
              <a:t>besar</a:t>
            </a:r>
            <a:r>
              <a:rPr lang="en-US" sz="1800" dirty="0"/>
              <a:t> </a:t>
            </a:r>
            <a:r>
              <a:rPr lang="en-US" sz="1800" dirty="0" err="1"/>
              <a:t>bersumber</a:t>
            </a:r>
            <a:r>
              <a:rPr lang="en-US" sz="1800" dirty="0"/>
              <a:t> </a:t>
            </a:r>
            <a:r>
              <a:rPr lang="en-US" sz="1800" dirty="0" err="1"/>
              <a:t>dari</a:t>
            </a:r>
            <a:r>
              <a:rPr lang="en-US" sz="1800" dirty="0"/>
              <a:t> </a:t>
            </a:r>
            <a:r>
              <a:rPr lang="en-US" sz="1800" dirty="0" err="1"/>
              <a:t>bantuan</a:t>
            </a:r>
            <a:r>
              <a:rPr lang="en-US" sz="1800" dirty="0"/>
              <a:t> </a:t>
            </a:r>
            <a:r>
              <a:rPr lang="en-US" sz="1800" dirty="0" err="1"/>
              <a:t>Pemerintah</a:t>
            </a:r>
            <a:r>
              <a:rPr lang="en-US" sz="1800" dirty="0"/>
              <a:t> </a:t>
            </a:r>
            <a:r>
              <a:rPr lang="en-US" sz="1800" dirty="0" err="1"/>
              <a:t>Pusat</a:t>
            </a:r>
            <a:r>
              <a:rPr lang="en-US" sz="1800" dirty="0"/>
              <a:t> (DAU </a:t>
            </a:r>
            <a:r>
              <a:rPr lang="en-US" sz="1800" dirty="0" err="1"/>
              <a:t>dan</a:t>
            </a:r>
            <a:r>
              <a:rPr lang="en-US" sz="1800" dirty="0"/>
              <a:t> DAK). Tingkat </a:t>
            </a:r>
            <a:r>
              <a:rPr lang="en-US" sz="1800" dirty="0" err="1"/>
              <a:t>pertumbuhan</a:t>
            </a:r>
            <a:r>
              <a:rPr lang="en-US" sz="1800" dirty="0"/>
              <a:t> </a:t>
            </a:r>
            <a:r>
              <a:rPr lang="en-US" sz="1800" dirty="0" err="1"/>
              <a:t>ekonomi</a:t>
            </a:r>
            <a:r>
              <a:rPr lang="en-US" sz="1800" dirty="0"/>
              <a:t> </a:t>
            </a:r>
            <a:r>
              <a:rPr lang="en-US" sz="1800" dirty="0" err="1"/>
              <a:t>nasional</a:t>
            </a:r>
            <a:r>
              <a:rPr lang="en-US" sz="1800" dirty="0"/>
              <a:t>, </a:t>
            </a:r>
            <a:r>
              <a:rPr lang="en-US" sz="1800" dirty="0" err="1"/>
              <a:t>inflasi</a:t>
            </a:r>
            <a:r>
              <a:rPr lang="en-US" sz="1800" dirty="0"/>
              <a:t>, </a:t>
            </a:r>
            <a:r>
              <a:rPr lang="en-US" sz="1800" dirty="0" err="1"/>
              <a:t>nilai</a:t>
            </a:r>
            <a:r>
              <a:rPr lang="en-US" sz="1800" dirty="0"/>
              <a:t> </a:t>
            </a:r>
            <a:r>
              <a:rPr lang="en-US" sz="1800" dirty="0" err="1"/>
              <a:t>kurs</a:t>
            </a:r>
            <a:r>
              <a:rPr lang="en-US" sz="1800" dirty="0"/>
              <a:t>, </a:t>
            </a:r>
            <a:r>
              <a:rPr lang="en-US" sz="1800" dirty="0" err="1"/>
              <a:t>harga</a:t>
            </a:r>
            <a:r>
              <a:rPr lang="en-US" sz="1800" dirty="0"/>
              <a:t> </a:t>
            </a:r>
            <a:r>
              <a:rPr lang="en-US" sz="1800" dirty="0" err="1"/>
              <a:t>minyak</a:t>
            </a:r>
            <a:r>
              <a:rPr lang="en-US" sz="1800" dirty="0"/>
              <a:t> </a:t>
            </a:r>
            <a:r>
              <a:rPr lang="en-US" sz="1800" dirty="0" err="1"/>
              <a:t>dan</a:t>
            </a:r>
            <a:r>
              <a:rPr lang="en-US" sz="1800" dirty="0"/>
              <a:t> </a:t>
            </a:r>
            <a:r>
              <a:rPr lang="en-US" sz="1800" dirty="0" err="1"/>
              <a:t>situasi</a:t>
            </a:r>
            <a:r>
              <a:rPr lang="en-US" sz="1800" dirty="0"/>
              <a:t> </a:t>
            </a:r>
            <a:r>
              <a:rPr lang="en-US" sz="1800" dirty="0" err="1"/>
              <a:t>ekonomi</a:t>
            </a:r>
            <a:r>
              <a:rPr lang="en-US" sz="1800" dirty="0"/>
              <a:t> </a:t>
            </a:r>
            <a:r>
              <a:rPr lang="en-US" sz="1800" dirty="0" err="1"/>
              <a:t>makro</a:t>
            </a:r>
            <a:r>
              <a:rPr lang="en-US" sz="1800" dirty="0"/>
              <a:t> </a:t>
            </a:r>
            <a:r>
              <a:rPr lang="en-US" sz="1800" dirty="0" err="1"/>
              <a:t>lainnya</a:t>
            </a:r>
            <a:r>
              <a:rPr lang="en-US" sz="1800" dirty="0"/>
              <a:t> </a:t>
            </a:r>
            <a:r>
              <a:rPr lang="en-US" sz="1800" dirty="0" err="1"/>
              <a:t>serta</a:t>
            </a:r>
            <a:r>
              <a:rPr lang="en-US" sz="1800" dirty="0"/>
              <a:t> </a:t>
            </a:r>
            <a:r>
              <a:rPr lang="en-US" sz="1800" dirty="0" err="1"/>
              <a:t>kebijakan</a:t>
            </a:r>
            <a:r>
              <a:rPr lang="en-US" sz="1800" dirty="0"/>
              <a:t>- </a:t>
            </a:r>
            <a:r>
              <a:rPr lang="en-US" sz="1800" dirty="0" err="1"/>
              <a:t>kebijakan</a:t>
            </a:r>
            <a:r>
              <a:rPr lang="en-US" sz="1800" dirty="0"/>
              <a:t> </a:t>
            </a:r>
            <a:r>
              <a:rPr lang="en-US" sz="1800" dirty="0" err="1"/>
              <a:t>Pemerintah</a:t>
            </a:r>
            <a:r>
              <a:rPr lang="en-US" sz="1800" dirty="0"/>
              <a:t> </a:t>
            </a:r>
            <a:r>
              <a:rPr lang="en-US" sz="1800" dirty="0" err="1"/>
              <a:t>Pusat</a:t>
            </a:r>
            <a:r>
              <a:rPr lang="en-US" sz="1800" dirty="0"/>
              <a:t> </a:t>
            </a:r>
            <a:r>
              <a:rPr lang="en-US" sz="1800" dirty="0" err="1"/>
              <a:t>sangat</a:t>
            </a:r>
            <a:r>
              <a:rPr lang="en-US" sz="1800" dirty="0"/>
              <a:t> </a:t>
            </a:r>
            <a:r>
              <a:rPr lang="en-US" sz="1800" dirty="0" err="1"/>
              <a:t>mempengaruhi</a:t>
            </a:r>
            <a:r>
              <a:rPr lang="en-US" sz="1800" dirty="0"/>
              <a:t> </a:t>
            </a:r>
            <a:r>
              <a:rPr lang="en-US" sz="1800" dirty="0" err="1"/>
              <a:t>ekonomi</a:t>
            </a:r>
            <a:r>
              <a:rPr lang="en-US" sz="1800" dirty="0"/>
              <a:t> </a:t>
            </a:r>
            <a:r>
              <a:rPr lang="en-US" sz="1800" dirty="0" err="1"/>
              <a:t>daerah</a:t>
            </a:r>
            <a:r>
              <a:rPr lang="en-US" sz="1800" dirty="0"/>
              <a:t>. </a:t>
            </a:r>
            <a:endParaRPr lang="id-ID" sz="1800" dirty="0" smtClean="0"/>
          </a:p>
          <a:p>
            <a:pPr marL="109537" indent="0" algn="just">
              <a:buNone/>
            </a:pPr>
            <a:r>
              <a:rPr lang="id-ID" sz="1800" dirty="0" smtClean="0"/>
              <a:t>	</a:t>
            </a:r>
            <a:r>
              <a:rPr lang="en-US" sz="1800" dirty="0" smtClean="0"/>
              <a:t>OECD </a:t>
            </a:r>
            <a:r>
              <a:rPr lang="en-US" sz="1800" dirty="0"/>
              <a:t>(2015)</a:t>
            </a:r>
            <a:r>
              <a:rPr lang="id-ID" sz="1800" dirty="0">
                <a:sym typeface="Wingdings" pitchFamily="2" charset="2"/>
              </a:rPr>
              <a:t></a:t>
            </a:r>
            <a:r>
              <a:rPr lang="id-ID" sz="1800" dirty="0"/>
              <a:t>P</a:t>
            </a:r>
            <a:r>
              <a:rPr lang="en-US" sz="1800" dirty="0" err="1"/>
              <a:t>erekonomian</a:t>
            </a:r>
            <a:r>
              <a:rPr lang="en-US" sz="1800" dirty="0"/>
              <a:t> Indonesia </a:t>
            </a:r>
            <a:r>
              <a:rPr lang="en-US" sz="1800" dirty="0" err="1"/>
              <a:t>menunjukkan</a:t>
            </a:r>
            <a:r>
              <a:rPr lang="en-US" sz="1800" dirty="0"/>
              <a:t> </a:t>
            </a:r>
            <a:r>
              <a:rPr lang="en-US" sz="1800" dirty="0" err="1"/>
              <a:t>kinerja</a:t>
            </a:r>
            <a:r>
              <a:rPr lang="en-US" sz="1800" dirty="0"/>
              <a:t> yang </a:t>
            </a:r>
            <a:r>
              <a:rPr lang="en-US" sz="1800" dirty="0" err="1"/>
              <a:t>luar</a:t>
            </a:r>
            <a:r>
              <a:rPr lang="en-US" sz="1800" dirty="0"/>
              <a:t> </a:t>
            </a:r>
            <a:r>
              <a:rPr lang="en-US" sz="1800" dirty="0" err="1"/>
              <a:t>biasa</a:t>
            </a:r>
            <a:r>
              <a:rPr lang="en-US" sz="1800" dirty="0"/>
              <a:t> </a:t>
            </a:r>
            <a:r>
              <a:rPr lang="en-US" sz="1800" dirty="0" err="1"/>
              <a:t>selama</a:t>
            </a:r>
            <a:r>
              <a:rPr lang="en-US" sz="1800" dirty="0"/>
              <a:t> </a:t>
            </a:r>
            <a:r>
              <a:rPr lang="en-US" sz="1800" dirty="0" err="1"/>
              <a:t>satu</a:t>
            </a:r>
            <a:r>
              <a:rPr lang="en-US" sz="1800" dirty="0"/>
              <a:t> </a:t>
            </a:r>
            <a:r>
              <a:rPr lang="en-US" sz="1800" dirty="0" err="1"/>
              <a:t>dasawarsa</a:t>
            </a:r>
            <a:r>
              <a:rPr lang="en-US" sz="1800" dirty="0"/>
              <a:t> </a:t>
            </a:r>
            <a:r>
              <a:rPr lang="en-US" sz="1800" dirty="0" err="1"/>
              <a:t>setelah</a:t>
            </a:r>
            <a:r>
              <a:rPr lang="en-US" sz="1800" dirty="0"/>
              <a:t> </a:t>
            </a:r>
            <a:r>
              <a:rPr lang="en-US" sz="1800" dirty="0" err="1"/>
              <a:t>terjadinya</a:t>
            </a:r>
            <a:r>
              <a:rPr lang="en-US" sz="1800" dirty="0"/>
              <a:t> </a:t>
            </a:r>
            <a:r>
              <a:rPr lang="en-US" sz="1800" dirty="0" err="1"/>
              <a:t>Krisis</a:t>
            </a:r>
            <a:r>
              <a:rPr lang="en-US" sz="1800" dirty="0"/>
              <a:t> Asia, </a:t>
            </a:r>
            <a:r>
              <a:rPr lang="en-US" sz="1800" dirty="0" err="1"/>
              <a:t>sebagai</a:t>
            </a:r>
            <a:r>
              <a:rPr lang="en-US" sz="1800" dirty="0"/>
              <a:t> </a:t>
            </a:r>
            <a:r>
              <a:rPr lang="en-US" sz="1800" dirty="0" err="1"/>
              <a:t>hasil</a:t>
            </a:r>
            <a:r>
              <a:rPr lang="en-US" sz="1800" dirty="0"/>
              <a:t> </a:t>
            </a:r>
            <a:r>
              <a:rPr lang="en-US" sz="1800" dirty="0" err="1"/>
              <a:t>dari</a:t>
            </a:r>
            <a:r>
              <a:rPr lang="en-US" sz="1800" dirty="0"/>
              <a:t> </a:t>
            </a:r>
            <a:r>
              <a:rPr lang="en-US" sz="1800" dirty="0" err="1"/>
              <a:t>kebijakan</a:t>
            </a:r>
            <a:r>
              <a:rPr lang="en-US" sz="1800" dirty="0"/>
              <a:t> </a:t>
            </a:r>
            <a:r>
              <a:rPr lang="en-US" sz="1800" dirty="0" err="1"/>
              <a:t>ekonomi</a:t>
            </a:r>
            <a:r>
              <a:rPr lang="en-US" sz="1800" dirty="0"/>
              <a:t> </a:t>
            </a:r>
            <a:r>
              <a:rPr lang="en-US" sz="1800" dirty="0" err="1"/>
              <a:t>makro</a:t>
            </a:r>
            <a:r>
              <a:rPr lang="en-US" sz="1800" dirty="0"/>
              <a:t> yang </a:t>
            </a:r>
            <a:r>
              <a:rPr lang="en-US" sz="1800" dirty="0" err="1"/>
              <a:t>hati-hati</a:t>
            </a:r>
            <a:r>
              <a:rPr lang="en-US" sz="1800" dirty="0"/>
              <a:t> </a:t>
            </a:r>
            <a:r>
              <a:rPr lang="en-US" sz="1800" dirty="0" err="1"/>
              <a:t>dan</a:t>
            </a:r>
            <a:r>
              <a:rPr lang="en-US" sz="1800" dirty="0"/>
              <a:t> </a:t>
            </a:r>
            <a:r>
              <a:rPr lang="en-US" sz="1800" dirty="0" err="1"/>
              <a:t>reformasi</a:t>
            </a:r>
            <a:r>
              <a:rPr lang="en-US" sz="1800" dirty="0"/>
              <a:t> </a:t>
            </a:r>
            <a:r>
              <a:rPr lang="en-US" sz="1800" dirty="0" err="1"/>
              <a:t>kebijakan</a:t>
            </a:r>
            <a:r>
              <a:rPr lang="en-US" sz="1800" dirty="0"/>
              <a:t> yang </a:t>
            </a:r>
            <a:r>
              <a:rPr lang="en-US" sz="1800" dirty="0" err="1"/>
              <a:t>efektif</a:t>
            </a:r>
            <a:r>
              <a:rPr lang="en-US" sz="1800" dirty="0"/>
              <a:t>. Akan </a:t>
            </a:r>
            <a:r>
              <a:rPr lang="en-US" sz="1800" dirty="0" err="1"/>
              <a:t>tetapi</a:t>
            </a:r>
            <a:r>
              <a:rPr lang="en-US" sz="1800" dirty="0"/>
              <a:t>, </a:t>
            </a:r>
            <a:r>
              <a:rPr lang="en-US" sz="1800" dirty="0" err="1"/>
              <a:t>tingkat</a:t>
            </a:r>
            <a:r>
              <a:rPr lang="en-US" sz="1800" dirty="0"/>
              <a:t> </a:t>
            </a:r>
            <a:r>
              <a:rPr lang="en-US" sz="1800" dirty="0" err="1"/>
              <a:t>pertumbuhan</a:t>
            </a:r>
            <a:r>
              <a:rPr lang="en-US" sz="1800" dirty="0"/>
              <a:t> </a:t>
            </a:r>
            <a:r>
              <a:rPr lang="en-US" sz="1800" dirty="0" err="1"/>
              <a:t>sedikit</a:t>
            </a:r>
            <a:r>
              <a:rPr lang="en-US" sz="1800" dirty="0"/>
              <a:t> </a:t>
            </a:r>
            <a:r>
              <a:rPr lang="en-US" sz="1800" dirty="0" err="1"/>
              <a:t>menurun</a:t>
            </a:r>
            <a:r>
              <a:rPr lang="en-US" sz="1800" dirty="0"/>
              <a:t> </a:t>
            </a:r>
            <a:r>
              <a:rPr lang="en-US" sz="1800" dirty="0" err="1"/>
              <a:t>dalam</a:t>
            </a:r>
            <a:r>
              <a:rPr lang="en-US" sz="1800" dirty="0"/>
              <a:t> </a:t>
            </a:r>
            <a:r>
              <a:rPr lang="en-US" sz="1800" dirty="0" err="1"/>
              <a:t>beberapa</a:t>
            </a:r>
            <a:r>
              <a:rPr lang="en-US" sz="1800" dirty="0"/>
              <a:t> </a:t>
            </a:r>
            <a:r>
              <a:rPr lang="en-US" sz="1800" dirty="0" err="1"/>
              <a:t>tahun</a:t>
            </a:r>
            <a:r>
              <a:rPr lang="en-US" sz="1800" dirty="0"/>
              <a:t> </a:t>
            </a:r>
            <a:r>
              <a:rPr lang="en-US" sz="1800" dirty="0" err="1"/>
              <a:t>terakhir</a:t>
            </a:r>
            <a:r>
              <a:rPr lang="en-US" sz="1800" dirty="0"/>
              <a:t>, </a:t>
            </a:r>
            <a:r>
              <a:rPr lang="en-US" sz="1800" dirty="0" err="1"/>
              <a:t>hal</a:t>
            </a:r>
            <a:r>
              <a:rPr lang="en-US" sz="1800" dirty="0"/>
              <a:t> </a:t>
            </a:r>
            <a:r>
              <a:rPr lang="en-US" sz="1800" dirty="0" err="1"/>
              <a:t>ini</a:t>
            </a:r>
            <a:r>
              <a:rPr lang="en-US" sz="1800" dirty="0"/>
              <a:t> </a:t>
            </a:r>
            <a:r>
              <a:rPr lang="en-US" sz="1800" dirty="0" err="1"/>
              <a:t>terjadi</a:t>
            </a:r>
            <a:r>
              <a:rPr lang="en-US" sz="1800" dirty="0"/>
              <a:t> </a:t>
            </a:r>
            <a:r>
              <a:rPr lang="en-US" sz="1800" dirty="0" err="1"/>
              <a:t>akibat</a:t>
            </a:r>
            <a:r>
              <a:rPr lang="en-US" sz="1800" dirty="0"/>
              <a:t> </a:t>
            </a:r>
            <a:r>
              <a:rPr lang="en-US" sz="1800" dirty="0" err="1"/>
              <a:t>melemahnya</a:t>
            </a:r>
            <a:r>
              <a:rPr lang="en-US" sz="1800" dirty="0"/>
              <a:t> </a:t>
            </a:r>
            <a:r>
              <a:rPr lang="en-US" sz="1800" dirty="0" err="1"/>
              <a:t>permintaan</a:t>
            </a:r>
            <a:r>
              <a:rPr lang="en-US" sz="1800" dirty="0"/>
              <a:t> </a:t>
            </a:r>
            <a:r>
              <a:rPr lang="en-US" sz="1800" dirty="0" err="1"/>
              <a:t>internasional</a:t>
            </a:r>
            <a:r>
              <a:rPr lang="en-US" sz="1800" dirty="0"/>
              <a:t> </a:t>
            </a:r>
            <a:r>
              <a:rPr lang="en-US" sz="1800" dirty="0" err="1"/>
              <a:t>dan</a:t>
            </a:r>
            <a:r>
              <a:rPr lang="en-US" sz="1800" dirty="0"/>
              <a:t> </a:t>
            </a:r>
            <a:r>
              <a:rPr lang="en-US" sz="1800" dirty="0" err="1"/>
              <a:t>melambatnya</a:t>
            </a:r>
            <a:r>
              <a:rPr lang="en-US" sz="1800" dirty="0"/>
              <a:t> </a:t>
            </a:r>
            <a:r>
              <a:rPr lang="en-US" sz="1800" dirty="0" err="1"/>
              <a:t>pertumbuhan</a:t>
            </a:r>
            <a:r>
              <a:rPr lang="en-US" sz="1800" dirty="0"/>
              <a:t> </a:t>
            </a:r>
            <a:r>
              <a:rPr lang="en-US" sz="1800" dirty="0" err="1"/>
              <a:t>investasi</a:t>
            </a:r>
            <a:r>
              <a:rPr lang="en-US" sz="1800" dirty="0"/>
              <a:t> </a:t>
            </a:r>
            <a:r>
              <a:rPr lang="en-US" sz="1800" dirty="0" err="1"/>
              <a:t>akibat</a:t>
            </a:r>
            <a:r>
              <a:rPr lang="en-US" sz="1800" dirty="0"/>
              <a:t> </a:t>
            </a:r>
            <a:r>
              <a:rPr lang="en-US" sz="1800" dirty="0" err="1"/>
              <a:t>harga</a:t>
            </a:r>
            <a:r>
              <a:rPr lang="en-US" sz="1800" dirty="0"/>
              <a:t> </a:t>
            </a:r>
            <a:r>
              <a:rPr lang="en-US" sz="1800" dirty="0" err="1"/>
              <a:t>komoditas</a:t>
            </a:r>
            <a:r>
              <a:rPr lang="en-US" sz="1800" dirty="0"/>
              <a:t> yang </a:t>
            </a:r>
            <a:r>
              <a:rPr lang="en-US" sz="1800" dirty="0" err="1"/>
              <a:t>lebih</a:t>
            </a:r>
            <a:r>
              <a:rPr lang="en-US" sz="1800" dirty="0"/>
              <a:t> </a:t>
            </a:r>
            <a:r>
              <a:rPr lang="en-US" sz="1800" dirty="0" err="1"/>
              <a:t>rendah</a:t>
            </a:r>
            <a:r>
              <a:rPr lang="en-US" sz="1800" dirty="0"/>
              <a:t> </a:t>
            </a:r>
            <a:r>
              <a:rPr lang="en-US" sz="1800" dirty="0" err="1"/>
              <a:t>serta</a:t>
            </a:r>
            <a:r>
              <a:rPr lang="en-US" sz="1800" dirty="0"/>
              <a:t> </a:t>
            </a:r>
            <a:r>
              <a:rPr lang="en-US" sz="1800" dirty="0" err="1"/>
              <a:t>meningkatnya</a:t>
            </a:r>
            <a:r>
              <a:rPr lang="en-US" sz="1800" dirty="0"/>
              <a:t> </a:t>
            </a:r>
            <a:r>
              <a:rPr lang="en-US" sz="1800" dirty="0" err="1"/>
              <a:t>ketidakpastian</a:t>
            </a:r>
            <a:r>
              <a:rPr lang="en-US" sz="1800" dirty="0"/>
              <a:t> </a:t>
            </a:r>
            <a:r>
              <a:rPr lang="en-US" sz="1800" dirty="0" err="1"/>
              <a:t>peraturan</a:t>
            </a:r>
            <a:r>
              <a:rPr lang="en-US" sz="1800" dirty="0"/>
              <a:t> </a:t>
            </a:r>
            <a:r>
              <a:rPr lang="en-US" sz="1800" dirty="0" err="1"/>
              <a:t>pemerintah</a:t>
            </a:r>
            <a:r>
              <a:rPr lang="en-US" sz="1800" dirty="0"/>
              <a:t> </a:t>
            </a:r>
            <a:r>
              <a:rPr lang="en-US" sz="1800" dirty="0" err="1"/>
              <a:t>dan</a:t>
            </a:r>
            <a:r>
              <a:rPr lang="en-US" sz="1800" dirty="0"/>
              <a:t> </a:t>
            </a:r>
            <a:r>
              <a:rPr lang="en-US" sz="1800" dirty="0" err="1"/>
              <a:t>adanya</a:t>
            </a:r>
            <a:r>
              <a:rPr lang="en-US" sz="1800" dirty="0"/>
              <a:t> </a:t>
            </a:r>
            <a:r>
              <a:rPr lang="en-US" sz="1800" dirty="0" err="1"/>
              <a:t>hambatan</a:t>
            </a:r>
            <a:r>
              <a:rPr lang="en-US" sz="1800" dirty="0"/>
              <a:t> </a:t>
            </a:r>
            <a:r>
              <a:rPr lang="en-US" sz="1800" dirty="0" err="1"/>
              <a:t>infrastruktur</a:t>
            </a:r>
            <a:r>
              <a:rPr lang="id-ID" sz="1800" dirty="0"/>
              <a:t>,</a:t>
            </a:r>
            <a:r>
              <a:rPr lang="en-US" sz="1800" dirty="0"/>
              <a:t>. </a:t>
            </a:r>
            <a:endParaRPr lang="id-ID" sz="1800" dirty="0"/>
          </a:p>
          <a:p>
            <a:pPr marL="109537" indent="0" algn="just">
              <a:buNone/>
            </a:pPr>
            <a:endParaRPr lang="id-ID" sz="1800" dirty="0" smtClean="0"/>
          </a:p>
        </p:txBody>
      </p:sp>
      <p:sp>
        <p:nvSpPr>
          <p:cNvPr id="3" name="Title 2"/>
          <p:cNvSpPr>
            <a:spLocks noGrp="1"/>
          </p:cNvSpPr>
          <p:nvPr>
            <p:ph type="title"/>
          </p:nvPr>
        </p:nvSpPr>
        <p:spPr/>
        <p:txBody>
          <a:bodyPr>
            <a:normAutofit fontScale="90000"/>
          </a:bodyPr>
          <a:lstStyle/>
          <a:p>
            <a:pPr algn="ctr" fontAlgn="auto">
              <a:spcAft>
                <a:spcPts val="0"/>
              </a:spcAft>
              <a:defRPr/>
            </a:pPr>
            <a:r>
              <a:rPr lang="id-ID" dirty="0">
                <a:effectLst/>
              </a:rPr>
              <a:t/>
            </a:r>
            <a:br>
              <a:rPr lang="id-ID" dirty="0">
                <a:effectLst/>
              </a:rPr>
            </a:br>
            <a:endParaRPr lang="id-ID"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7900"/>
          </a:xfrm>
        </p:spPr>
        <p:txBody>
          <a:bodyPr>
            <a:noAutofit/>
          </a:bodyPr>
          <a:lstStyle/>
          <a:p>
            <a:pPr marL="109728" indent="0" algn="just" fontAlgn="auto">
              <a:spcAft>
                <a:spcPts val="0"/>
              </a:spcAft>
              <a:buNone/>
              <a:defRPr/>
            </a:pPr>
            <a:r>
              <a:rPr lang="id-ID" sz="1800" dirty="0" smtClean="0"/>
              <a:t>	</a:t>
            </a:r>
            <a:r>
              <a:rPr lang="id-ID" sz="1800" dirty="0"/>
              <a:t>	</a:t>
            </a:r>
            <a:r>
              <a:rPr lang="en-US" sz="1800" dirty="0" err="1" smtClean="0"/>
              <a:t>Untuk</a:t>
            </a:r>
            <a:r>
              <a:rPr lang="en-US" sz="1800" dirty="0" smtClean="0"/>
              <a:t> </a:t>
            </a:r>
            <a:r>
              <a:rPr lang="en-US" sz="1800" dirty="0" err="1"/>
              <a:t>memastikan</a:t>
            </a:r>
            <a:r>
              <a:rPr lang="en-US" sz="1800" dirty="0"/>
              <a:t> </a:t>
            </a:r>
            <a:r>
              <a:rPr lang="en-US" sz="1800" dirty="0" err="1"/>
              <a:t>meningkatnya</a:t>
            </a:r>
            <a:r>
              <a:rPr lang="en-US" sz="1800" dirty="0"/>
              <a:t> </a:t>
            </a:r>
            <a:r>
              <a:rPr lang="en-US" sz="1800" dirty="0" err="1"/>
              <a:t>standar</a:t>
            </a:r>
            <a:r>
              <a:rPr lang="en-US" sz="1800" dirty="0"/>
              <a:t> </a:t>
            </a:r>
            <a:r>
              <a:rPr lang="en-US" sz="1800" dirty="0" err="1"/>
              <a:t>kehidupan</a:t>
            </a:r>
            <a:r>
              <a:rPr lang="en-US" sz="1800" dirty="0"/>
              <a:t> </a:t>
            </a:r>
            <a:r>
              <a:rPr lang="en-US" sz="1800" dirty="0" err="1"/>
              <a:t>secara</a:t>
            </a:r>
            <a:r>
              <a:rPr lang="en-US" sz="1800" dirty="0"/>
              <a:t> </a:t>
            </a:r>
            <a:r>
              <a:rPr lang="en-US" sz="1800" dirty="0" err="1"/>
              <a:t>berkelanjutan</a:t>
            </a:r>
            <a:r>
              <a:rPr lang="en-US" sz="1800" dirty="0"/>
              <a:t> </a:t>
            </a:r>
            <a:r>
              <a:rPr lang="en-US" sz="1800" dirty="0" err="1"/>
              <a:t>bagi</a:t>
            </a:r>
            <a:r>
              <a:rPr lang="en-US" sz="1800" dirty="0"/>
              <a:t> </a:t>
            </a:r>
            <a:r>
              <a:rPr lang="en-US" sz="1800" dirty="0" err="1"/>
              <a:t>seluruh</a:t>
            </a:r>
            <a:r>
              <a:rPr lang="en-US" sz="1800" dirty="0"/>
              <a:t> </a:t>
            </a:r>
            <a:r>
              <a:rPr lang="en-US" sz="1800" dirty="0" err="1"/>
              <a:t>rakyat</a:t>
            </a:r>
            <a:r>
              <a:rPr lang="en-US" sz="1800" dirty="0"/>
              <a:t> Indonesia, </a:t>
            </a:r>
            <a:r>
              <a:rPr lang="en-US" sz="1800" dirty="0" err="1"/>
              <a:t>stabilitas</a:t>
            </a:r>
            <a:r>
              <a:rPr lang="en-US" sz="1800" dirty="0"/>
              <a:t> </a:t>
            </a:r>
            <a:r>
              <a:rPr lang="en-US" sz="1800" dirty="0" err="1"/>
              <a:t>ekonomi</a:t>
            </a:r>
            <a:r>
              <a:rPr lang="en-US" sz="1800" dirty="0"/>
              <a:t> </a:t>
            </a:r>
            <a:r>
              <a:rPr lang="en-US" sz="1800" dirty="0" err="1"/>
              <a:t>makro</a:t>
            </a:r>
            <a:r>
              <a:rPr lang="en-US" sz="1800" dirty="0"/>
              <a:t> </a:t>
            </a:r>
            <a:r>
              <a:rPr lang="en-US" sz="1800" dirty="0" err="1"/>
              <a:t>perlu</a:t>
            </a:r>
            <a:r>
              <a:rPr lang="en-US" sz="1800" dirty="0"/>
              <a:t> </a:t>
            </a:r>
            <a:r>
              <a:rPr lang="en-US" sz="1800" dirty="0" err="1"/>
              <a:t>dijaga</a:t>
            </a:r>
            <a:r>
              <a:rPr lang="en-US" sz="1800" dirty="0"/>
              <a:t>, </a:t>
            </a:r>
            <a:r>
              <a:rPr lang="en-US" sz="1800" dirty="0" err="1"/>
              <a:t>berbagai</a:t>
            </a:r>
            <a:r>
              <a:rPr lang="en-US" sz="1800" dirty="0"/>
              <a:t> </a:t>
            </a:r>
            <a:r>
              <a:rPr lang="en-US" sz="1800" dirty="0" err="1"/>
              <a:t>macam</a:t>
            </a:r>
            <a:r>
              <a:rPr lang="en-US" sz="1800" dirty="0"/>
              <a:t> </a:t>
            </a:r>
            <a:r>
              <a:rPr lang="en-US" sz="1800" dirty="0" err="1"/>
              <a:t>reformasi</a:t>
            </a:r>
            <a:r>
              <a:rPr lang="en-US" sz="1800" dirty="0"/>
              <a:t> </a:t>
            </a:r>
            <a:r>
              <a:rPr lang="en-US" sz="1800" dirty="0" err="1"/>
              <a:t>struktural</a:t>
            </a:r>
            <a:r>
              <a:rPr lang="en-US" sz="1800" dirty="0"/>
              <a:t> </a:t>
            </a:r>
            <a:r>
              <a:rPr lang="en-US" sz="1800" dirty="0" err="1"/>
              <a:t>perlu</a:t>
            </a:r>
            <a:r>
              <a:rPr lang="en-US" sz="1800" dirty="0"/>
              <a:t> </a:t>
            </a:r>
            <a:r>
              <a:rPr lang="en-US" sz="1800" dirty="0" err="1"/>
              <a:t>dilakukan</a:t>
            </a:r>
            <a:r>
              <a:rPr lang="en-US" sz="1800" dirty="0"/>
              <a:t>, </a:t>
            </a:r>
            <a:r>
              <a:rPr lang="en-US" sz="1800" dirty="0" err="1"/>
              <a:t>dan</a:t>
            </a:r>
            <a:r>
              <a:rPr lang="en-US" sz="1800" dirty="0"/>
              <a:t> </a:t>
            </a:r>
            <a:r>
              <a:rPr lang="en-US" sz="1800" dirty="0" err="1"/>
              <a:t>juga</a:t>
            </a:r>
            <a:r>
              <a:rPr lang="en-US" sz="1800" dirty="0"/>
              <a:t> </a:t>
            </a:r>
            <a:r>
              <a:rPr lang="en-US" sz="1800" dirty="0" err="1"/>
              <a:t>perlu</a:t>
            </a:r>
            <a:r>
              <a:rPr lang="en-US" sz="1800" dirty="0"/>
              <a:t> </a:t>
            </a:r>
            <a:r>
              <a:rPr lang="en-US" sz="1800" dirty="0" err="1"/>
              <a:t>disediakan</a:t>
            </a:r>
            <a:r>
              <a:rPr lang="en-US" sz="1800" dirty="0"/>
              <a:t> </a:t>
            </a:r>
            <a:r>
              <a:rPr lang="en-US" sz="1800" dirty="0" err="1"/>
              <a:t>ruang</a:t>
            </a:r>
            <a:r>
              <a:rPr lang="en-US" sz="1800" dirty="0"/>
              <a:t> </a:t>
            </a:r>
            <a:r>
              <a:rPr lang="en-US" sz="1800" dirty="0" err="1"/>
              <a:t>fiskal</a:t>
            </a:r>
            <a:r>
              <a:rPr lang="en-US" sz="1800" dirty="0"/>
              <a:t> yang </a:t>
            </a:r>
            <a:r>
              <a:rPr lang="en-US" sz="1800" dirty="0" err="1"/>
              <a:t>lebih</a:t>
            </a:r>
            <a:r>
              <a:rPr lang="en-US" sz="1800" dirty="0"/>
              <a:t> </a:t>
            </a:r>
            <a:r>
              <a:rPr lang="en-US" sz="1800" dirty="0" err="1"/>
              <a:t>lebar</a:t>
            </a:r>
            <a:r>
              <a:rPr lang="en-US" sz="1800" dirty="0"/>
              <a:t> </a:t>
            </a:r>
            <a:r>
              <a:rPr lang="en-US" sz="1800" dirty="0" err="1"/>
              <a:t>untuk</a:t>
            </a:r>
            <a:r>
              <a:rPr lang="en-US" sz="1800" dirty="0"/>
              <a:t> </a:t>
            </a:r>
            <a:r>
              <a:rPr lang="en-US" sz="1800" dirty="0" err="1"/>
              <a:t>meningkatkan</a:t>
            </a:r>
            <a:r>
              <a:rPr lang="en-US" sz="1800" dirty="0"/>
              <a:t> </a:t>
            </a:r>
            <a:r>
              <a:rPr lang="en-US" sz="1800" dirty="0" err="1"/>
              <a:t>belanja</a:t>
            </a:r>
            <a:r>
              <a:rPr lang="en-US" sz="1800" dirty="0"/>
              <a:t> </a:t>
            </a:r>
            <a:r>
              <a:rPr lang="en-US" sz="1800" dirty="0" err="1"/>
              <a:t>pemerintah</a:t>
            </a:r>
            <a:r>
              <a:rPr lang="en-US" sz="1800" dirty="0"/>
              <a:t> </a:t>
            </a:r>
            <a:r>
              <a:rPr lang="en-US" sz="1800" dirty="0" err="1"/>
              <a:t>dalam</a:t>
            </a:r>
            <a:r>
              <a:rPr lang="en-US" sz="1800" dirty="0"/>
              <a:t> </a:t>
            </a:r>
            <a:r>
              <a:rPr lang="en-US" sz="1800" dirty="0" err="1"/>
              <a:t>bidang-bidang</a:t>
            </a:r>
            <a:r>
              <a:rPr lang="en-US" sz="1800" dirty="0"/>
              <a:t> </a:t>
            </a:r>
            <a:r>
              <a:rPr lang="en-US" sz="1800" dirty="0" err="1"/>
              <a:t>prioritas</a:t>
            </a:r>
            <a:r>
              <a:rPr lang="en-US" sz="1800" dirty="0"/>
              <a:t> </a:t>
            </a:r>
            <a:r>
              <a:rPr lang="en-US" sz="1800" dirty="0" err="1"/>
              <a:t>seperti</a:t>
            </a:r>
            <a:r>
              <a:rPr lang="en-US" sz="1800" dirty="0"/>
              <a:t> </a:t>
            </a:r>
            <a:r>
              <a:rPr lang="en-US" sz="1800" dirty="0" err="1"/>
              <a:t>pendidikan</a:t>
            </a:r>
            <a:r>
              <a:rPr lang="en-US" sz="1800" dirty="0"/>
              <a:t>, </a:t>
            </a:r>
            <a:r>
              <a:rPr lang="en-US" sz="1800" dirty="0" err="1"/>
              <a:t>kesehatan</a:t>
            </a:r>
            <a:r>
              <a:rPr lang="en-US" sz="1800" dirty="0"/>
              <a:t>, </a:t>
            </a:r>
            <a:r>
              <a:rPr lang="en-US" sz="1800" dirty="0" err="1"/>
              <a:t>pengentasan</a:t>
            </a:r>
            <a:r>
              <a:rPr lang="en-US" sz="1800" dirty="0"/>
              <a:t> </a:t>
            </a:r>
            <a:r>
              <a:rPr lang="en-US" sz="1800" dirty="0" err="1"/>
              <a:t>kemiskinan</a:t>
            </a:r>
            <a:r>
              <a:rPr lang="en-US" sz="1800" dirty="0"/>
              <a:t> </a:t>
            </a:r>
            <a:r>
              <a:rPr lang="en-US" sz="1800" dirty="0" err="1"/>
              <a:t>dan</a:t>
            </a:r>
            <a:r>
              <a:rPr lang="en-US" sz="1800" dirty="0"/>
              <a:t> </a:t>
            </a:r>
            <a:r>
              <a:rPr lang="en-US" sz="1800" dirty="0" err="1"/>
              <a:t>infrastruktur</a:t>
            </a:r>
            <a:r>
              <a:rPr lang="en-US" sz="1800" dirty="0"/>
              <a:t>. </a:t>
            </a:r>
            <a:endParaRPr lang="id-ID" sz="1800" dirty="0"/>
          </a:p>
          <a:p>
            <a:pPr marL="109537" indent="0" algn="just">
              <a:buNone/>
            </a:pPr>
            <a:r>
              <a:rPr lang="id-ID" sz="1800" dirty="0"/>
              <a:t>	</a:t>
            </a:r>
            <a:r>
              <a:rPr lang="en-US" sz="1800" dirty="0"/>
              <a:t>K</a:t>
            </a:r>
            <a:r>
              <a:rPr lang="id-ID" sz="1800" dirty="0"/>
              <a:t>ondisi perekonomian </a:t>
            </a:r>
            <a:r>
              <a:rPr lang="en-US" sz="1800" dirty="0" err="1"/>
              <a:t>sekarang</a:t>
            </a:r>
            <a:r>
              <a:rPr lang="en-US" sz="1800" dirty="0"/>
              <a:t> m</a:t>
            </a:r>
            <a:r>
              <a:rPr lang="id-ID" sz="1800" dirty="0"/>
              <a:t>asih terdapat ketimpangan ekonomi, tingkat kemiskinan dan pengangguran masih tinggi, serta pendapatan per kapita yang masih rendah. Untuk dapat memperbaiki  perekonomian di Indonesia, kita perlu  mengetahui kebijakan-kebijakan ekonomi apa saja yang sudah diambil pemerintah dan bagaimana dampaknya terhadap perekonomian Indonesia serta dapat memberikan kontribusi untuk mengatasi permasalah ekonomi yang ada.</a:t>
            </a:r>
          </a:p>
          <a:p>
            <a:pPr marL="109537" indent="0" algn="just">
              <a:buNone/>
            </a:pPr>
            <a:r>
              <a:rPr lang="id-ID" sz="1800" dirty="0"/>
              <a:t>	Dalam kesempatan ini kami akan menjelaskan  perkembangan perokonomian Indonesia dari </a:t>
            </a:r>
            <a:r>
              <a:rPr lang="en-US" sz="1800" dirty="0"/>
              <a:t>2010- 2016</a:t>
            </a:r>
            <a:endParaRPr lang="id-ID" sz="1800" dirty="0"/>
          </a:p>
          <a:p>
            <a:pPr marL="109537" indent="0" algn="just">
              <a:buNone/>
            </a:pPr>
            <a:endParaRPr lang="id-ID" sz="1800" dirty="0"/>
          </a:p>
          <a:p>
            <a:pPr marL="109728" indent="0" algn="just" fontAlgn="auto">
              <a:spcAft>
                <a:spcPts val="0"/>
              </a:spcAft>
              <a:buFont typeface="Wingdings 3"/>
              <a:buNone/>
              <a:defRPr/>
            </a:pPr>
            <a:endParaRPr lang="id-ID" sz="1800" dirty="0"/>
          </a:p>
        </p:txBody>
      </p:sp>
      <p:sp>
        <p:nvSpPr>
          <p:cNvPr id="3" name="Title 2"/>
          <p:cNvSpPr>
            <a:spLocks noGrp="1"/>
          </p:cNvSpPr>
          <p:nvPr>
            <p:ph type="title"/>
          </p:nvPr>
        </p:nvSpPr>
        <p:spPr/>
        <p:txBody>
          <a:bodyPr/>
          <a:lstStyle/>
          <a:p>
            <a:pPr algn="r" fontAlgn="auto">
              <a:spcAft>
                <a:spcPts val="0"/>
              </a:spcAft>
              <a:defRPr/>
            </a:pPr>
            <a:endParaRPr lang="id-ID"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just">
              <a:buNone/>
            </a:pPr>
            <a:r>
              <a:rPr lang="id-ID" sz="2000" dirty="0"/>
              <a:t>	</a:t>
            </a:r>
            <a:r>
              <a:rPr lang="en-US" sz="2000" dirty="0" err="1" smtClean="0"/>
              <a:t>Pada</a:t>
            </a:r>
            <a:r>
              <a:rPr lang="en-US" sz="2000" dirty="0" smtClean="0"/>
              <a:t> </a:t>
            </a:r>
            <a:r>
              <a:rPr lang="en-US" sz="2000" dirty="0" err="1"/>
              <a:t>tahun</a:t>
            </a:r>
            <a:r>
              <a:rPr lang="en-US" sz="2000" dirty="0"/>
              <a:t> </a:t>
            </a:r>
            <a:r>
              <a:rPr lang="id-ID" sz="2000" dirty="0"/>
              <a:t>2010 Indonesia </a:t>
            </a:r>
            <a:r>
              <a:rPr lang="en-US" sz="2000" dirty="0" err="1"/>
              <a:t>berhasil</a:t>
            </a:r>
            <a:r>
              <a:rPr lang="en-US" sz="2000" dirty="0"/>
              <a:t> </a:t>
            </a:r>
            <a:r>
              <a:rPr lang="id-ID" sz="2000" dirty="0"/>
              <a:t>lepas dari jeratan krisis </a:t>
            </a:r>
            <a:r>
              <a:rPr lang="id-ID" sz="2000" i="1" dirty="0"/>
              <a:t>financial global</a:t>
            </a:r>
            <a:r>
              <a:rPr lang="id-ID" sz="2000" dirty="0"/>
              <a:t>, hingga mampu menjadi satu dari dua negara Asia yang mencatatkan pertumbuhan ekonomi positif di tahun 2009, membangkitkan optimisme di awal tahun </a:t>
            </a:r>
            <a:r>
              <a:rPr lang="id-ID" sz="2000" dirty="0" smtClean="0"/>
              <a:t>2010</a:t>
            </a:r>
          </a:p>
          <a:p>
            <a:pPr marL="109537" indent="0" algn="just">
              <a:buNone/>
            </a:pPr>
            <a:r>
              <a:rPr lang="id-ID" sz="2000" dirty="0"/>
              <a:t>	</a:t>
            </a:r>
            <a:r>
              <a:rPr lang="id-ID" sz="2000" dirty="0" smtClean="0"/>
              <a:t>Indonesia </a:t>
            </a:r>
            <a:r>
              <a:rPr lang="id-ID" sz="2000" dirty="0"/>
              <a:t>semakin mendapat kepercayaan di mata dunia Internasional. Hal ini terbukti dari meningkatnya peringkat Indonesia pada </a:t>
            </a:r>
            <a:r>
              <a:rPr lang="id-ID" sz="2000" i="1" dirty="0"/>
              <a:t>Global Competitiveness Index</a:t>
            </a:r>
            <a:r>
              <a:rPr lang="id-ID" sz="2000" dirty="0"/>
              <a:t> 2010-2011 yang dikeluarkan oleh </a:t>
            </a:r>
            <a:r>
              <a:rPr lang="id-ID" sz="2000" i="1" dirty="0"/>
              <a:t>World Economic Forum</a:t>
            </a:r>
            <a:r>
              <a:rPr lang="id-ID" sz="2000" dirty="0"/>
              <a:t>. Indonesia berhasil meraih peringkat 44, naik 10 peringkat dibandingkan pada tahun 2009. Peringkat layak investasi Indonesia menurut S&amp;P juga mengalami peningkatan dari BB menjadi </a:t>
            </a:r>
            <a:r>
              <a:rPr lang="id-ID" sz="2000" dirty="0" smtClean="0"/>
              <a:t>BBB.</a:t>
            </a:r>
          </a:p>
          <a:p>
            <a:pPr marL="109537" indent="0" algn="just">
              <a:buNone/>
            </a:pPr>
            <a:r>
              <a:rPr lang="id-ID" sz="2000" dirty="0"/>
              <a:t>	</a:t>
            </a:r>
            <a:endParaRPr lang="id-ID" sz="2000" dirty="0" smtClean="0"/>
          </a:p>
        </p:txBody>
      </p:sp>
      <p:sp>
        <p:nvSpPr>
          <p:cNvPr id="3" name="Title 2"/>
          <p:cNvSpPr>
            <a:spLocks noGrp="1"/>
          </p:cNvSpPr>
          <p:nvPr>
            <p:ph type="title"/>
          </p:nvPr>
        </p:nvSpPr>
        <p:spPr/>
        <p:txBody>
          <a:bodyPr>
            <a:noAutofit/>
          </a:bodyPr>
          <a:lstStyle/>
          <a:p>
            <a:pPr algn="r" fontAlgn="auto">
              <a:spcAft>
                <a:spcPts val="0"/>
              </a:spcAft>
              <a:defRPr/>
            </a:pPr>
            <a:r>
              <a:rPr lang="id-ID" sz="3200" dirty="0" smtClean="0"/>
              <a:t>Perekonomian Indonesia Tahun 2010</a:t>
            </a:r>
            <a:endParaRPr lang="id-ID" sz="3200"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just">
              <a:buNone/>
            </a:pPr>
            <a:r>
              <a:rPr lang="id-ID" sz="2000" dirty="0" smtClean="0"/>
              <a:t>	</a:t>
            </a:r>
            <a:r>
              <a:rPr lang="id-ID" sz="2000" dirty="0"/>
              <a:t>Indikator makro ekonomi Indonesia selama tahun 2010 menunjukkan adanya perbaikan perekonomian Indonesia. Pertumbuhan ekonomi Indonesia berhasil melaju pada tingkat 6,1%, sedangkan tingkat inflasi berhasil ditahan pada level</a:t>
            </a:r>
            <a:r>
              <a:rPr lang="en-US" sz="2000" dirty="0"/>
              <a:t> 5,1%</a:t>
            </a:r>
            <a:r>
              <a:rPr lang="id-ID" sz="2000" dirty="0"/>
              <a:t>. Hal ini didukung oleh rendahnya tingkat suku bunga BI yang dipertahankan pada level 6,5%.</a:t>
            </a:r>
          </a:p>
          <a:p>
            <a:pPr marL="109537" indent="0" algn="just">
              <a:buNone/>
            </a:pPr>
            <a:r>
              <a:rPr lang="id-ID" sz="2000" dirty="0" smtClean="0"/>
              <a:t>	Indonesia </a:t>
            </a:r>
            <a:r>
              <a:rPr lang="id-ID" sz="2000" dirty="0"/>
              <a:t>juga mengambil keuntungan dari krisis ekonomi yang dialami oleh negara-negara </a:t>
            </a:r>
            <a:r>
              <a:rPr lang="en-US" sz="2000" dirty="0"/>
              <a:t>U</a:t>
            </a:r>
            <a:r>
              <a:rPr lang="id-ID" sz="2000" dirty="0"/>
              <a:t>ni </a:t>
            </a:r>
            <a:r>
              <a:rPr lang="en-US" sz="2000" dirty="0"/>
              <a:t>E</a:t>
            </a:r>
            <a:r>
              <a:rPr lang="id-ID" sz="2000" dirty="0"/>
              <a:t>ropa. Krisis tersebut menyebabkan adanya perpindahan aliran dana ke </a:t>
            </a:r>
            <a:r>
              <a:rPr lang="id-ID" sz="2000" i="1" dirty="0"/>
              <a:t>emerging market</a:t>
            </a:r>
            <a:r>
              <a:rPr lang="id-ID" sz="2000" dirty="0"/>
              <a:t> seperti Indonesia.  </a:t>
            </a:r>
            <a:r>
              <a:rPr lang="en-US" sz="2000" dirty="0"/>
              <a:t>D</a:t>
            </a:r>
            <a:r>
              <a:rPr lang="id-ID" sz="2000" dirty="0"/>
              <a:t>ana global ini sukses mendongkra</a:t>
            </a:r>
            <a:r>
              <a:rPr lang="en-US" sz="2000" dirty="0"/>
              <a:t>k</a:t>
            </a:r>
            <a:r>
              <a:rPr lang="id-ID" sz="2000" dirty="0"/>
              <a:t> IHSG mencapai di atas 3700. (BI, </a:t>
            </a:r>
            <a:r>
              <a:rPr lang="id-ID" sz="2000" dirty="0" smtClean="0"/>
              <a:t>2010</a:t>
            </a:r>
          </a:p>
          <a:p>
            <a:pPr marL="109537" indent="0" algn="just">
              <a:buNone/>
            </a:pPr>
            <a:r>
              <a:rPr lang="id-ID" sz="2000" dirty="0"/>
              <a:t>		</a:t>
            </a:r>
            <a:endParaRPr lang="id-ID" sz="2000" dirty="0" smtClean="0"/>
          </a:p>
        </p:txBody>
      </p:sp>
      <p:sp>
        <p:nvSpPr>
          <p:cNvPr id="3" name="Title 2"/>
          <p:cNvSpPr>
            <a:spLocks noGrp="1"/>
          </p:cNvSpPr>
          <p:nvPr>
            <p:ph type="title"/>
          </p:nvPr>
        </p:nvSpPr>
        <p:spPr/>
        <p:txBody>
          <a:bodyPr/>
          <a:lstStyle/>
          <a:p>
            <a:pPr algn="r" fontAlgn="auto">
              <a:spcAft>
                <a:spcPts val="0"/>
              </a:spcAft>
              <a:defRPr/>
            </a:pPr>
            <a:r>
              <a:rPr lang="id-ID" smtClean="0"/>
              <a:t>....</a:t>
            </a:r>
            <a:endParaRPr lang="id-ID"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lgn="just" fontAlgn="auto">
              <a:spcAft>
                <a:spcPts val="0"/>
              </a:spcAft>
              <a:buNone/>
              <a:defRPr/>
            </a:pPr>
            <a:r>
              <a:rPr lang="id-ID" sz="2000" dirty="0" smtClean="0"/>
              <a:t>	</a:t>
            </a:r>
            <a:r>
              <a:rPr lang="en-US" sz="2000" dirty="0" smtClean="0"/>
              <a:t>A</a:t>
            </a:r>
            <a:r>
              <a:rPr lang="id-ID" sz="2000" dirty="0"/>
              <a:t>ngka kemiskinan yang dikeluarkan BPS menunjukkan tren penurunan, </a:t>
            </a:r>
            <a:r>
              <a:rPr lang="en-US" sz="2000" dirty="0" err="1"/>
              <a:t>tetapi</a:t>
            </a:r>
            <a:r>
              <a:rPr lang="id-ID" sz="2000" dirty="0"/>
              <a:t> pengangguran Indonesia tetaplah tinggi. Masalah ini menjadi serius karena pertumbuhan ekonomi Indonesia terus menerus positif selama beberapa tahun terakhir tapi tingkat kemiskinan, pengangguran dan pemerataan pendapatan masih tetap bermasalah. Alhasil dapat disimpulkan bahwa pertumbuhan ekonomi tersebut hanya dinikmati sedikit pihak.</a:t>
            </a:r>
            <a:r>
              <a:rPr lang="id-ID" sz="2000" b="1" dirty="0"/>
              <a:t>	</a:t>
            </a:r>
            <a:endParaRPr lang="id-ID" sz="2000" dirty="0" smtClean="0"/>
          </a:p>
          <a:p>
            <a:pPr marL="109728" indent="0" algn="just" fontAlgn="auto">
              <a:spcAft>
                <a:spcPts val="0"/>
              </a:spcAft>
              <a:buNone/>
              <a:defRPr/>
            </a:pPr>
            <a:r>
              <a:rPr lang="id-ID" sz="2000" dirty="0"/>
              <a:t>	</a:t>
            </a:r>
            <a:r>
              <a:rPr lang="id-ID" sz="2000" dirty="0" smtClean="0"/>
              <a:t>Selain </a:t>
            </a:r>
            <a:r>
              <a:rPr lang="id-ID" sz="2000" dirty="0"/>
              <a:t>itu, pertumbuhan ekonomi Indonesia masih bergantung pada sektor </a:t>
            </a:r>
            <a:r>
              <a:rPr lang="id-ID" sz="2000" i="1" dirty="0"/>
              <a:t>non-tradable</a:t>
            </a:r>
            <a:r>
              <a:rPr lang="id-ID" sz="2000" dirty="0"/>
              <a:t>, yang </a:t>
            </a:r>
            <a:r>
              <a:rPr lang="id-ID" sz="2000" i="1" dirty="0"/>
              <a:t>notabane</a:t>
            </a:r>
            <a:r>
              <a:rPr lang="id-ID" sz="2000" dirty="0"/>
              <a:t> nya penyerapan tenaga kerjanya kecil. Pada kwartal IV 2010, pertumbuhan sektor pengangkutan dan komunikasi mencapai 13,6%. Bandingkan dengan pertumbuhan sektor pertanian yang merangkak pada angka 1,6%, padahal mayoritas masyarakat Indonesia bekerja pada sektor pertanian.</a:t>
            </a:r>
          </a:p>
        </p:txBody>
      </p:sp>
      <p:sp>
        <p:nvSpPr>
          <p:cNvPr id="3" name="Title 2"/>
          <p:cNvSpPr>
            <a:spLocks noGrp="1"/>
          </p:cNvSpPr>
          <p:nvPr>
            <p:ph type="title"/>
          </p:nvPr>
        </p:nvSpPr>
        <p:spPr/>
        <p:txBody>
          <a:bodyPr/>
          <a:lstStyle/>
          <a:p>
            <a:pPr algn="r" fontAlgn="auto">
              <a:spcAft>
                <a:spcPts val="0"/>
              </a:spcAft>
              <a:defRPr/>
            </a:pPr>
            <a:r>
              <a:rPr lang="id-ID" dirty="0" smtClean="0"/>
              <a:t>....</a:t>
            </a:r>
            <a:endParaRPr lang="id-ID"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109537" indent="0" algn="just">
              <a:buNone/>
            </a:pPr>
            <a:r>
              <a:rPr lang="id-ID" sz="2000" dirty="0" smtClean="0"/>
              <a:t>	</a:t>
            </a:r>
            <a:r>
              <a:rPr lang="en-US" sz="2000" dirty="0" smtClean="0"/>
              <a:t>T</a:t>
            </a:r>
            <a:r>
              <a:rPr lang="id-ID" sz="2000" dirty="0"/>
              <a:t>arget pertumbuhan</a:t>
            </a:r>
            <a:r>
              <a:rPr lang="en-US" sz="2000" dirty="0"/>
              <a:t> </a:t>
            </a:r>
            <a:r>
              <a:rPr lang="en-US" sz="2000" dirty="0" err="1"/>
              <a:t>ekonomi</a:t>
            </a:r>
            <a:r>
              <a:rPr lang="en-US" sz="2000" dirty="0"/>
              <a:t> 2011</a:t>
            </a:r>
            <a:r>
              <a:rPr lang="id-ID" sz="2000" dirty="0"/>
              <a:t> antara 6,3</a:t>
            </a:r>
            <a:r>
              <a:rPr lang="en-US" sz="2000" dirty="0"/>
              <a:t>%</a:t>
            </a:r>
            <a:r>
              <a:rPr lang="id-ID" sz="2000" dirty="0"/>
              <a:t>-6,5%, </a:t>
            </a:r>
            <a:r>
              <a:rPr lang="en-US" sz="2000" dirty="0" err="1"/>
              <a:t>dan</a:t>
            </a:r>
            <a:r>
              <a:rPr lang="en-US" sz="2000" dirty="0"/>
              <a:t> </a:t>
            </a:r>
            <a:r>
              <a:rPr lang="en-US" sz="2000" dirty="0" err="1"/>
              <a:t>tercapai</a:t>
            </a:r>
            <a:r>
              <a:rPr lang="en-US" sz="2000" dirty="0"/>
              <a:t> </a:t>
            </a:r>
            <a:r>
              <a:rPr lang="en-US" sz="2000" dirty="0" err="1"/>
              <a:t>sebesar</a:t>
            </a:r>
            <a:r>
              <a:rPr lang="en-US" sz="2000" dirty="0"/>
              <a:t> 6,5%.</a:t>
            </a:r>
            <a:r>
              <a:rPr lang="id-ID" sz="2000" dirty="0"/>
              <a:t>  </a:t>
            </a:r>
            <a:r>
              <a:rPr lang="en-US" sz="2000" dirty="0" err="1"/>
              <a:t>Walaupun</a:t>
            </a:r>
            <a:r>
              <a:rPr lang="id-ID" sz="2000" dirty="0"/>
              <a:t> ekspor</a:t>
            </a:r>
            <a:r>
              <a:rPr lang="en-US" sz="2000" dirty="0"/>
              <a:t> </a:t>
            </a:r>
            <a:r>
              <a:rPr lang="en-US" sz="2000" dirty="0" err="1"/>
              <a:t>melemah</a:t>
            </a:r>
            <a:r>
              <a:rPr lang="en-US" sz="2000" dirty="0"/>
              <a:t> </a:t>
            </a:r>
            <a:r>
              <a:rPr lang="en-US" sz="2000" dirty="0" err="1"/>
              <a:t>tetapi</a:t>
            </a:r>
            <a:r>
              <a:rPr lang="id-ID" sz="2000" dirty="0"/>
              <a:t> </a:t>
            </a:r>
            <a:r>
              <a:rPr lang="id-ID" sz="2000" dirty="0" smtClean="0"/>
              <a:t>konsumsi</a:t>
            </a:r>
            <a:r>
              <a:rPr lang="en-US" sz="2000" dirty="0" smtClean="0"/>
              <a:t> </a:t>
            </a:r>
            <a:r>
              <a:rPr lang="en-US" sz="2000" dirty="0" err="1"/>
              <a:t>naik</a:t>
            </a:r>
            <a:r>
              <a:rPr lang="en-US" sz="2000" dirty="0"/>
              <a:t> </a:t>
            </a:r>
            <a:r>
              <a:rPr lang="en-US" sz="2000" dirty="0" err="1"/>
              <a:t>dan</a:t>
            </a:r>
            <a:r>
              <a:rPr lang="id-ID" sz="2000" dirty="0"/>
              <a:t> minat investasi juga tetap </a:t>
            </a:r>
            <a:r>
              <a:rPr lang="id-ID" sz="2000" dirty="0" smtClean="0"/>
              <a:t>tinggi.</a:t>
            </a:r>
          </a:p>
          <a:p>
            <a:pPr marL="109537" indent="0" algn="just">
              <a:buNone/>
            </a:pPr>
            <a:r>
              <a:rPr lang="id-ID" sz="2000" dirty="0"/>
              <a:t>	</a:t>
            </a:r>
            <a:r>
              <a:rPr lang="en-US" sz="2000" dirty="0" smtClean="0"/>
              <a:t>P</a:t>
            </a:r>
            <a:r>
              <a:rPr lang="id-ID" sz="2000" dirty="0"/>
              <a:t>e</a:t>
            </a:r>
            <a:r>
              <a:rPr lang="en-US" sz="2000" dirty="0"/>
              <a:t>re</a:t>
            </a:r>
            <a:r>
              <a:rPr lang="id-ID" sz="2000" dirty="0"/>
              <a:t>konomi</a:t>
            </a:r>
            <a:r>
              <a:rPr lang="en-US" sz="2000" dirty="0"/>
              <a:t>an</a:t>
            </a:r>
            <a:r>
              <a:rPr lang="id-ID" sz="2000" dirty="0"/>
              <a:t> dunia yang sedang terganggu akibat krisis berkepajangan di AS dan Eropa, diperkirakan akan turut berimbas ke Indonesia. Dari sisi internal, persoalan yang dianggap bisa mengganggu laju pertumbuhan ekonomi adalah masalah perburuhan  dianggap meresahkan investor asing terutama yang bergerak di bidang industri manufaktur. Pengusaha menuding pemerintah daerah menggunakan kasus perburuhan sebagai alat politik untuk kepentingan mereka</a:t>
            </a:r>
            <a:r>
              <a:rPr lang="id-ID" sz="2000" dirty="0" smtClean="0"/>
              <a:t>.</a:t>
            </a:r>
          </a:p>
          <a:p>
            <a:pPr marL="109537" indent="0" algn="just">
              <a:buNone/>
            </a:pPr>
            <a:r>
              <a:rPr lang="en-US" sz="2000" dirty="0" smtClean="0"/>
              <a:t> </a:t>
            </a:r>
            <a:r>
              <a:rPr lang="id-ID" sz="2000" dirty="0" smtClean="0"/>
              <a:t>	</a:t>
            </a:r>
            <a:r>
              <a:rPr lang="en-US" sz="2000" dirty="0" err="1" smtClean="0"/>
              <a:t>Jadi</a:t>
            </a:r>
            <a:r>
              <a:rPr lang="en-US" sz="2000" dirty="0" smtClean="0"/>
              <a:t> </a:t>
            </a:r>
            <a:r>
              <a:rPr lang="en-US" sz="2000" dirty="0" err="1"/>
              <a:t>kesimpulan</a:t>
            </a:r>
            <a:r>
              <a:rPr lang="en-US" sz="2000" dirty="0"/>
              <a:t> </a:t>
            </a:r>
            <a:r>
              <a:rPr lang="en-US" sz="2000" dirty="0" err="1"/>
              <a:t>tingkat</a:t>
            </a:r>
            <a:r>
              <a:rPr lang="en-US" sz="2000" dirty="0"/>
              <a:t> </a:t>
            </a:r>
            <a:r>
              <a:rPr lang="en-US" sz="2000" dirty="0" err="1"/>
              <a:t>pertumbuhan</a:t>
            </a:r>
            <a:r>
              <a:rPr lang="en-US" sz="2000" dirty="0"/>
              <a:t> </a:t>
            </a:r>
            <a:r>
              <a:rPr lang="en-US" sz="2000" dirty="0" err="1"/>
              <a:t>ekonomi</a:t>
            </a:r>
            <a:r>
              <a:rPr lang="en-US" sz="2000" dirty="0"/>
              <a:t> Indonesia </a:t>
            </a:r>
            <a:r>
              <a:rPr lang="en-US" sz="2000" dirty="0" err="1"/>
              <a:t>pada</a:t>
            </a:r>
            <a:r>
              <a:rPr lang="en-US" sz="2000" dirty="0"/>
              <a:t> </a:t>
            </a:r>
            <a:r>
              <a:rPr lang="en-US" sz="2000" dirty="0" err="1"/>
              <a:t>tahun</a:t>
            </a:r>
            <a:r>
              <a:rPr lang="en-US" sz="2000" dirty="0"/>
              <a:t> 2011 </a:t>
            </a:r>
            <a:r>
              <a:rPr lang="en-US" sz="2000" dirty="0" err="1"/>
              <a:t>sebesar</a:t>
            </a:r>
            <a:r>
              <a:rPr lang="en-US" sz="2000" dirty="0"/>
              <a:t> 6,5% </a:t>
            </a:r>
            <a:r>
              <a:rPr lang="en-US" sz="2000" dirty="0" err="1"/>
              <a:t>dan</a:t>
            </a:r>
            <a:r>
              <a:rPr lang="en-US" sz="2000" dirty="0"/>
              <a:t> </a:t>
            </a:r>
            <a:r>
              <a:rPr lang="en-US" sz="2000" dirty="0" err="1"/>
              <a:t>tingkat</a:t>
            </a:r>
            <a:r>
              <a:rPr lang="en-US" sz="2000" dirty="0"/>
              <a:t> </a:t>
            </a:r>
            <a:r>
              <a:rPr lang="en-US" sz="2000" dirty="0" err="1"/>
              <a:t>inflasinya</a:t>
            </a:r>
            <a:r>
              <a:rPr lang="en-US" sz="2000" dirty="0"/>
              <a:t> 5,4%. </a:t>
            </a:r>
            <a:r>
              <a:rPr lang="en-US" sz="2000" dirty="0" err="1"/>
              <a:t>Keadaan</a:t>
            </a:r>
            <a:r>
              <a:rPr lang="en-US" sz="2000" dirty="0"/>
              <a:t> </a:t>
            </a:r>
            <a:r>
              <a:rPr lang="en-US" sz="2000" dirty="0" err="1"/>
              <a:t>ini</a:t>
            </a:r>
            <a:r>
              <a:rPr lang="en-US" sz="2000" dirty="0"/>
              <a:t> </a:t>
            </a:r>
            <a:r>
              <a:rPr lang="en-US" sz="2000" dirty="0" err="1"/>
              <a:t>merupakan</a:t>
            </a:r>
            <a:r>
              <a:rPr lang="en-US" sz="2000" dirty="0"/>
              <a:t> </a:t>
            </a:r>
            <a:r>
              <a:rPr lang="en-US" sz="2000" dirty="0" err="1"/>
              <a:t>prestasi</a:t>
            </a:r>
            <a:r>
              <a:rPr lang="en-US" sz="2000" dirty="0"/>
              <a:t> yang </a:t>
            </a:r>
            <a:r>
              <a:rPr lang="en-US" sz="2000" dirty="0" err="1"/>
              <a:t>besar</a:t>
            </a:r>
            <a:r>
              <a:rPr lang="en-US" sz="2000" dirty="0"/>
              <a:t> </a:t>
            </a:r>
            <a:r>
              <a:rPr lang="en-US" sz="2000" dirty="0" err="1"/>
              <a:t>bagi</a:t>
            </a:r>
            <a:r>
              <a:rPr lang="en-US" sz="2000" dirty="0"/>
              <a:t> </a:t>
            </a:r>
            <a:r>
              <a:rPr lang="en-US" sz="2000" dirty="0" err="1"/>
              <a:t>Pemerintah</a:t>
            </a:r>
            <a:r>
              <a:rPr lang="en-US" sz="2000" dirty="0"/>
              <a:t>.</a:t>
            </a:r>
            <a:endParaRPr lang="id-ID" sz="2000" dirty="0"/>
          </a:p>
        </p:txBody>
      </p:sp>
      <p:sp>
        <p:nvSpPr>
          <p:cNvPr id="3" name="Title 2"/>
          <p:cNvSpPr>
            <a:spLocks noGrp="1"/>
          </p:cNvSpPr>
          <p:nvPr>
            <p:ph type="title"/>
          </p:nvPr>
        </p:nvSpPr>
        <p:spPr/>
        <p:txBody>
          <a:bodyPr/>
          <a:lstStyle/>
          <a:p>
            <a:pPr algn="ctr" fontAlgn="auto">
              <a:spcAft>
                <a:spcPts val="0"/>
              </a:spcAft>
              <a:defRPr/>
            </a:pPr>
            <a:r>
              <a:rPr lang="id-ID" sz="2800" dirty="0" smtClean="0"/>
              <a:t>Perekonomian Indonesia Tahun 2011</a:t>
            </a:r>
            <a:endParaRPr lang="id-ID" sz="2800"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109537" indent="0" algn="just">
              <a:buNone/>
            </a:pPr>
            <a:r>
              <a:rPr lang="id-ID" sz="1800" dirty="0"/>
              <a:t>	</a:t>
            </a:r>
            <a:r>
              <a:rPr lang="id-ID" sz="1800" dirty="0" smtClean="0"/>
              <a:t>Optimisme </a:t>
            </a:r>
            <a:r>
              <a:rPr lang="id-ID" sz="1800" dirty="0"/>
              <a:t>p</a:t>
            </a:r>
            <a:r>
              <a:rPr lang="en-US" sz="1800" dirty="0" err="1"/>
              <a:t>ada</a:t>
            </a:r>
            <a:r>
              <a:rPr lang="en-US" sz="1800" dirty="0"/>
              <a:t> </a:t>
            </a:r>
            <a:r>
              <a:rPr lang="id-ID" sz="1800" dirty="0"/>
              <a:t>tahun 2012  didorong adanya peningkatan </a:t>
            </a:r>
            <a:r>
              <a:rPr lang="id-ID" sz="1800" i="1" dirty="0"/>
              <a:t>rating</a:t>
            </a:r>
            <a:r>
              <a:rPr lang="id-ID" sz="1800" dirty="0"/>
              <a:t> Indonesia yang masuk ke </a:t>
            </a:r>
            <a:r>
              <a:rPr lang="id-ID" sz="1800" i="1" dirty="0"/>
              <a:t>level investment grade</a:t>
            </a:r>
            <a:r>
              <a:rPr lang="id-ID" sz="1800" dirty="0"/>
              <a:t>. Hal ini akan berdampak positif. Misalnya perusahaan multinasional akan melakukan investasi jangka panjang. Selain </a:t>
            </a:r>
            <a:r>
              <a:rPr lang="id-ID" sz="1800" i="1" dirty="0"/>
              <a:t>supply </a:t>
            </a:r>
            <a:r>
              <a:rPr lang="id-ID" sz="1800" dirty="0"/>
              <a:t>uang akan meningkat, </a:t>
            </a:r>
            <a:r>
              <a:rPr lang="id-ID" sz="1800" i="1" dirty="0"/>
              <a:t>job opportunity</a:t>
            </a:r>
            <a:r>
              <a:rPr lang="id-ID" sz="1800" dirty="0"/>
              <a:t> juga akan meningkat. Seiring dengan hal tersebut, kondisi perbankan nasional juga sangat baik. Hal ini dapat dilihat dari sisi aset, penyaluran kredit, rasio permodalan, dan kualitas kredit perbankan di </a:t>
            </a:r>
            <a:r>
              <a:rPr lang="id-ID" sz="1800" dirty="0" smtClean="0"/>
              <a:t>Indonesia.</a:t>
            </a:r>
          </a:p>
          <a:p>
            <a:pPr marL="109537" indent="0" algn="just">
              <a:buNone/>
            </a:pPr>
            <a:r>
              <a:rPr lang="id-ID" sz="1800" dirty="0"/>
              <a:t>	</a:t>
            </a:r>
            <a:r>
              <a:rPr lang="id-ID" sz="1800" dirty="0" smtClean="0"/>
              <a:t>Tahun </a:t>
            </a:r>
            <a:r>
              <a:rPr lang="id-ID" sz="1800" dirty="0"/>
              <a:t>2012 adalah tahun yang sangat tepat untuk Indonesia buat menyiapkan sistem perdagangan dan investasi yang kuat. Termasuk, menyiapkan kapasitas dan keunggulan daya saing industri Indonesia dalam menghadapi liberalisasi perdagangan dan jasa di waktu yang akan datang; agar Indonesia tetap unggul saat berhadapan dengan ekonomi China, India, dan negara-negara penghasil produk murah lainnya</a:t>
            </a:r>
          </a:p>
        </p:txBody>
      </p:sp>
      <p:sp>
        <p:nvSpPr>
          <p:cNvPr id="3" name="Title 2"/>
          <p:cNvSpPr>
            <a:spLocks noGrp="1"/>
          </p:cNvSpPr>
          <p:nvPr>
            <p:ph type="title"/>
          </p:nvPr>
        </p:nvSpPr>
        <p:spPr/>
        <p:txBody>
          <a:bodyPr>
            <a:noAutofit/>
          </a:bodyPr>
          <a:lstStyle/>
          <a:p>
            <a:pPr algn="ctr" fontAlgn="auto">
              <a:spcAft>
                <a:spcPts val="0"/>
              </a:spcAft>
              <a:defRPr/>
            </a:pPr>
            <a:r>
              <a:rPr lang="id-ID" sz="3200" dirty="0" smtClean="0"/>
              <a:t>Perekonomian Indonesia Tahun 2012</a:t>
            </a:r>
            <a:endParaRPr lang="id-ID" sz="3200"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537" indent="0" algn="just">
              <a:buNone/>
            </a:pPr>
            <a:r>
              <a:rPr lang="id-ID" sz="2400" dirty="0" smtClean="0"/>
              <a:t>	</a:t>
            </a:r>
            <a:r>
              <a:rPr lang="en-US" sz="2400" dirty="0" err="1" smtClean="0"/>
              <a:t>Adanya</a:t>
            </a:r>
            <a:r>
              <a:rPr lang="id-ID" sz="2400" dirty="0" smtClean="0"/>
              <a:t> </a:t>
            </a:r>
            <a:r>
              <a:rPr lang="id-ID" sz="2400" dirty="0"/>
              <a:t>krisis ekonomi yang sedang berlangsung di Eropa dan Amerika Serikat</a:t>
            </a:r>
            <a:r>
              <a:rPr lang="en-US" sz="2400" dirty="0"/>
              <a:t> </a:t>
            </a:r>
            <a:r>
              <a:rPr lang="en-US" sz="2400" dirty="0" err="1"/>
              <a:t>dimana</a:t>
            </a:r>
            <a:r>
              <a:rPr lang="en-US" sz="2400" dirty="0"/>
              <a:t> </a:t>
            </a:r>
            <a:r>
              <a:rPr lang="en-US" sz="2400" dirty="0" err="1"/>
              <a:t>selama</a:t>
            </a:r>
            <a:r>
              <a:rPr lang="en-US" sz="2400" dirty="0"/>
              <a:t> </a:t>
            </a:r>
            <a:r>
              <a:rPr lang="en-US" sz="2400" dirty="0" err="1"/>
              <a:t>ini</a:t>
            </a:r>
            <a:r>
              <a:rPr lang="en-US" sz="2400" dirty="0"/>
              <a:t> </a:t>
            </a:r>
            <a:r>
              <a:rPr lang="en-US" sz="2400" dirty="0" err="1"/>
              <a:t>ekonomi</a:t>
            </a:r>
            <a:r>
              <a:rPr lang="en-US" sz="2400" dirty="0"/>
              <a:t> </a:t>
            </a:r>
            <a:r>
              <a:rPr lang="en-US" sz="2400" dirty="0" err="1"/>
              <a:t>dunia</a:t>
            </a:r>
            <a:r>
              <a:rPr lang="en-US" sz="2400" dirty="0"/>
              <a:t> di</a:t>
            </a:r>
            <a:r>
              <a:rPr lang="id-ID" sz="2400" dirty="0"/>
              <a:t>dominasi dari kekuatan ekonomi Eropa dan Amerika Serikat</a:t>
            </a:r>
            <a:r>
              <a:rPr lang="en-US" sz="2400" dirty="0"/>
              <a:t>. </a:t>
            </a:r>
            <a:r>
              <a:rPr lang="id-ID" sz="2400" dirty="0"/>
              <a:t>Perekonomian global yang tengah meredup akibat krisis utang Eropa dan Amerika Serikat</a:t>
            </a:r>
            <a:r>
              <a:rPr lang="en-US" sz="2400" dirty="0"/>
              <a:t>,</a:t>
            </a:r>
            <a:r>
              <a:rPr lang="id-ID" sz="2400" dirty="0"/>
              <a:t> Prof. Mudrajad Kuncoro, Ph.D., mengungkapkan krisis Eropa-AS diperkirakan akan mengganggu kinerja ekspor nasional</a:t>
            </a:r>
            <a:r>
              <a:rPr lang="en-US" sz="2400" dirty="0"/>
              <a:t>. </a:t>
            </a:r>
            <a:r>
              <a:rPr lang="en-US" sz="2400" dirty="0" err="1"/>
              <a:t>Pertumbuhan</a:t>
            </a:r>
            <a:r>
              <a:rPr lang="en-US" sz="2400" dirty="0"/>
              <a:t> </a:t>
            </a:r>
            <a:r>
              <a:rPr lang="en-US" sz="2400" dirty="0" err="1"/>
              <a:t>ekonomi</a:t>
            </a:r>
            <a:r>
              <a:rPr lang="en-US" sz="2400" dirty="0"/>
              <a:t> </a:t>
            </a:r>
            <a:r>
              <a:rPr lang="en-US" sz="2400" dirty="0" err="1"/>
              <a:t>nasional</a:t>
            </a:r>
            <a:r>
              <a:rPr lang="en-US" sz="2400" dirty="0"/>
              <a:t> </a:t>
            </a:r>
            <a:r>
              <a:rPr lang="en-US" sz="2400" dirty="0" err="1"/>
              <a:t>pada</a:t>
            </a:r>
            <a:r>
              <a:rPr lang="en-US" sz="2400" dirty="0"/>
              <a:t> </a:t>
            </a:r>
            <a:r>
              <a:rPr lang="en-US" sz="2400" dirty="0" err="1"/>
              <a:t>tahun</a:t>
            </a:r>
            <a:r>
              <a:rPr lang="en-US" sz="2400" dirty="0"/>
              <a:t> 2012 </a:t>
            </a:r>
            <a:r>
              <a:rPr lang="en-US" sz="2400" dirty="0" err="1"/>
              <a:t>mengalami</a:t>
            </a:r>
            <a:r>
              <a:rPr lang="en-US" sz="2400" dirty="0"/>
              <a:t> </a:t>
            </a:r>
            <a:r>
              <a:rPr lang="en-US" sz="2400" dirty="0" err="1"/>
              <a:t>penurunan</a:t>
            </a:r>
            <a:r>
              <a:rPr lang="en-US" sz="2400" dirty="0"/>
              <a:t> </a:t>
            </a:r>
            <a:r>
              <a:rPr lang="en-US" sz="2400" dirty="0" err="1"/>
              <a:t>menjadi</a:t>
            </a:r>
            <a:r>
              <a:rPr lang="en-US" sz="2400" dirty="0"/>
              <a:t> 6,23% </a:t>
            </a:r>
            <a:r>
              <a:rPr lang="en-US" sz="2400" dirty="0" err="1"/>
              <a:t>dan</a:t>
            </a:r>
            <a:r>
              <a:rPr lang="en-US" sz="2400" dirty="0"/>
              <a:t> </a:t>
            </a:r>
            <a:r>
              <a:rPr lang="en-US" sz="2400" dirty="0" err="1"/>
              <a:t>tingkat</a:t>
            </a:r>
            <a:r>
              <a:rPr lang="en-US" sz="2400" dirty="0"/>
              <a:t> </a:t>
            </a:r>
            <a:r>
              <a:rPr lang="en-US" sz="2400" dirty="0" err="1"/>
              <a:t>inflasi</a:t>
            </a:r>
            <a:r>
              <a:rPr lang="en-US" sz="2400" dirty="0"/>
              <a:t> </a:t>
            </a:r>
            <a:r>
              <a:rPr lang="en-US" sz="2400" dirty="0" err="1"/>
              <a:t>juga</a:t>
            </a:r>
            <a:r>
              <a:rPr lang="en-US" sz="2400" dirty="0"/>
              <a:t> </a:t>
            </a:r>
            <a:r>
              <a:rPr lang="en-US" sz="2400" dirty="0" err="1"/>
              <a:t>turun</a:t>
            </a:r>
            <a:r>
              <a:rPr lang="en-US" sz="2400" dirty="0"/>
              <a:t> </a:t>
            </a:r>
            <a:r>
              <a:rPr lang="en-US" sz="2400" dirty="0" err="1"/>
              <a:t>menjadi</a:t>
            </a:r>
            <a:r>
              <a:rPr lang="en-US" sz="2400" dirty="0"/>
              <a:t> 4,3%.</a:t>
            </a:r>
            <a:endParaRPr lang="id-ID" sz="2000" dirty="0"/>
          </a:p>
        </p:txBody>
      </p:sp>
      <p:sp>
        <p:nvSpPr>
          <p:cNvPr id="3" name="Title 2"/>
          <p:cNvSpPr>
            <a:spLocks noGrp="1"/>
          </p:cNvSpPr>
          <p:nvPr>
            <p:ph type="title"/>
          </p:nvPr>
        </p:nvSpPr>
        <p:spPr/>
        <p:txBody>
          <a:bodyPr/>
          <a:lstStyle/>
          <a:p>
            <a:pPr algn="r" fontAlgn="auto">
              <a:spcAft>
                <a:spcPts val="0"/>
              </a:spcAft>
              <a:defRPr/>
            </a:pPr>
            <a:r>
              <a:rPr lang="id-ID" dirty="0" smtClean="0"/>
              <a:t>....</a:t>
            </a:r>
            <a:endParaRPr lang="id-ID"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201</TotalTime>
  <Words>38</Words>
  <Application>Microsoft Office PowerPoint</Application>
  <PresentationFormat>On-screen Show (4:3)</PresentationFormat>
  <Paragraphs>71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MAKALAH EKONOMI MAKRO INDONESIA 2010-2016</vt:lpstr>
      <vt:lpstr> </vt:lpstr>
      <vt:lpstr>Slide 3</vt:lpstr>
      <vt:lpstr>Perekonomian Indonesia Tahun 2010</vt:lpstr>
      <vt:lpstr>....</vt:lpstr>
      <vt:lpstr>....</vt:lpstr>
      <vt:lpstr>Perekonomian Indonesia Tahun 2011</vt:lpstr>
      <vt:lpstr>Perekonomian Indonesia Tahun 2012</vt:lpstr>
      <vt:lpstr>....</vt:lpstr>
      <vt:lpstr>Perekonomian Indonesia Tahun 2013</vt:lpstr>
      <vt:lpstr>Perekonomian Indonesia Tahun 2014</vt:lpstr>
      <vt:lpstr>Perekonomian Indonesia Tahun 2015</vt:lpstr>
      <vt:lpstr>....</vt:lpstr>
      <vt:lpstr>....</vt:lpstr>
      <vt:lpstr>Perekonomian Indonesia Tahun 2016</vt:lpstr>
      <vt:lpstr>....</vt:lpstr>
      <vt:lpstr>....</vt:lpstr>
      <vt:lpstr> KESIMPULAN</vt:lpstr>
      <vt:lpstr> Rekomendasi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LAPORAN AWAL</dc:title>
  <dc:creator>User</dc:creator>
  <cp:lastModifiedBy>Wind</cp:lastModifiedBy>
  <cp:revision>32</cp:revision>
  <dcterms:created xsi:type="dcterms:W3CDTF">2006-08-16T00:00:00Z</dcterms:created>
  <dcterms:modified xsi:type="dcterms:W3CDTF">2016-07-29T23:13:13Z</dcterms:modified>
</cp:coreProperties>
</file>